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5524" autoAdjust="0"/>
  </p:normalViewPr>
  <p:slideViewPr>
    <p:cSldViewPr snapToGrid="0" snapToObjects="1">
      <p:cViewPr varScale="1">
        <p:scale>
          <a:sx n="91" d="100"/>
          <a:sy n="91" d="100"/>
        </p:scale>
        <p:origin x="57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10/31/2024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i-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7284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lis123456/DatascienceCapstoneSpaceX/blob/main/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lis123456/DatascienceCapstoneSpaceX/blob/main/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lis123456/DatascienceCapstoneSpace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lis123456/DatascienceCapstoneSpaceX/blob/main/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lis123456/DatascienceCapstoneSpaceX/blob/main/DashApp.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lis123456/DatascienceCapstoneSpaceX/blob/main/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rlis123456/DatascienceCapstoneSpaceX/"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lis123456/DatascienceCapstoneSpace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Rashmi Lis</a:t>
            </a:r>
          </a:p>
          <a:p>
            <a:r>
              <a:rPr lang="en-US" dirty="0">
                <a:solidFill>
                  <a:schemeClr val="bg2"/>
                </a:solidFill>
                <a:latin typeface="Abadi" panose="020B0604020104020204" pitchFamily="34" charset="0"/>
                <a:ea typeface="SF Pro" pitchFamily="2" charset="0"/>
                <a:cs typeface="SF Pro" pitchFamily="2" charset="0"/>
              </a:rPr>
              <a:t>10-31-2024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7624"/>
            <a:ext cx="5512802" cy="4351338"/>
          </a:xfrm>
          <a:prstGeom prst="rect">
            <a:avLst/>
          </a:prstGeom>
        </p:spPr>
        <p:txBody>
          <a:bodyPr/>
          <a:lstStyle/>
          <a:p>
            <a:r>
              <a:rPr lang="en-US" sz="2200" dirty="0">
                <a:solidFill>
                  <a:schemeClr val="accent3">
                    <a:lumMod val="25000"/>
                  </a:schemeClr>
                </a:solidFill>
                <a:latin typeface="Abadi" panose="020B0604020104020204" pitchFamily="34" charset="0"/>
              </a:rPr>
              <a:t>Data processing starts with loading the data from various sources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easy manipulation. Missing values are then handled by either filling them (using methods like mean or median imputation) or dropping rows/columns if needed. Next, data types are converted for consistency, and categorical variables are encoded into numerical formats suitable for modeling. Finally, numerical features are standardized, and the data is split into training and testing sets to evaluate model performance on new data.</a:t>
            </a:r>
          </a:p>
          <a:p>
            <a:r>
              <a:rPr lang="en-US" sz="2200" dirty="0">
                <a:solidFill>
                  <a:schemeClr val="accent3">
                    <a:lumMod val="25000"/>
                  </a:schemeClr>
                </a:solidFill>
                <a:latin typeface="Abadi" panose="020B0604020104020204" pitchFamily="34" charset="0"/>
              </a:rPr>
              <a:t>GitHub URL: </a:t>
            </a:r>
            <a:r>
              <a:rPr lang="en-US" sz="1600" dirty="0" err="1">
                <a:hlinkClick r:id="rId3"/>
              </a:rPr>
              <a:t>DatascienceCapstoneSpaceX</a:t>
            </a:r>
            <a:r>
              <a:rPr lang="en-US" sz="1600" dirty="0">
                <a:hlinkClick r:id="rId3"/>
              </a:rPr>
              <a:t>/labs-</a:t>
            </a:r>
            <a:r>
              <a:rPr lang="en-US" sz="1600" dirty="0" err="1">
                <a:hlinkClick r:id="rId3"/>
              </a:rPr>
              <a:t>jupyter</a:t>
            </a:r>
            <a:r>
              <a:rPr lang="en-US" sz="1600" dirty="0">
                <a:hlinkClick r:id="rId3"/>
              </a:rPr>
              <a:t>-</a:t>
            </a:r>
            <a:r>
              <a:rPr lang="en-US" sz="1600" dirty="0" err="1">
                <a:hlinkClick r:id="rId3"/>
              </a:rPr>
              <a:t>spacex</a:t>
            </a:r>
            <a:r>
              <a:rPr lang="en-US" sz="1600" dirty="0">
                <a:hlinkClick r:id="rId3"/>
              </a:rPr>
              <a:t>-Data wrangling-v2.ipynb at main · rlis123456/</a:t>
            </a:r>
            <a:r>
              <a:rPr lang="en-US" sz="1600" dirty="0" err="1">
                <a:hlinkClick r:id="rId3"/>
              </a:rPr>
              <a:t>DatascienceCapstoneSpaceX</a:t>
            </a:r>
            <a:r>
              <a:rPr lang="en-US" sz="1600" dirty="0">
                <a:hlinkClick r:id="rId3"/>
              </a:rPr>
              <a:t> (github.com)</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FFFD4DE1-2931-7D75-1EB6-854BFA3A52C6}"/>
              </a:ext>
            </a:extLst>
          </p:cNvPr>
          <p:cNvPicPr>
            <a:picLocks noChangeAspect="1"/>
          </p:cNvPicPr>
          <p:nvPr/>
        </p:nvPicPr>
        <p:blipFill>
          <a:blip r:embed="rId4"/>
          <a:stretch>
            <a:fillRect/>
          </a:stretch>
        </p:blipFill>
        <p:spPr>
          <a:xfrm>
            <a:off x="7371998" y="1430967"/>
            <a:ext cx="3913613" cy="514065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To summarize the charts used in the Exploratory Data Analysis (EDA):Bar Charts: Used to display the distribution of categorical variables like launch sites and orbit types, allowing us to see the frequency of launches across different </a:t>
            </a:r>
            <a:r>
              <a:rPr lang="en-US" sz="1800" dirty="0" err="1">
                <a:solidFill>
                  <a:schemeClr val="accent3">
                    <a:lumMod val="25000"/>
                  </a:schemeClr>
                </a:solidFill>
                <a:latin typeface="Abadi"/>
              </a:rPr>
              <a:t>categories.Line</a:t>
            </a:r>
            <a:r>
              <a:rPr lang="en-US" sz="1800" dirty="0">
                <a:solidFill>
                  <a:schemeClr val="accent3">
                    <a:lumMod val="25000"/>
                  </a:schemeClr>
                </a:solidFill>
                <a:latin typeface="Abadi"/>
              </a:rPr>
              <a:t> Charts: Plotted over time to observe trends, such as changes in launch success rates over the years, helping to identify any patterns or </a:t>
            </a:r>
            <a:r>
              <a:rPr lang="en-US" sz="1800" dirty="0" err="1">
                <a:solidFill>
                  <a:schemeClr val="accent3">
                    <a:lumMod val="25000"/>
                  </a:schemeClr>
                </a:solidFill>
                <a:latin typeface="Abadi"/>
              </a:rPr>
              <a:t>improvements.Scatter</a:t>
            </a:r>
            <a:r>
              <a:rPr lang="en-US" sz="1800" dirty="0">
                <a:solidFill>
                  <a:schemeClr val="accent3">
                    <a:lumMod val="25000"/>
                  </a:schemeClr>
                </a:solidFill>
                <a:latin typeface="Abadi"/>
              </a:rPr>
              <a:t> Plots: Employed to examine relationships between numerical variables, such as payload mass and success rates, providing insights into how payload size may influence landing </a:t>
            </a:r>
            <a:r>
              <a:rPr lang="en-US" sz="1800" dirty="0" err="1">
                <a:solidFill>
                  <a:schemeClr val="accent3">
                    <a:lumMod val="25000"/>
                  </a:schemeClr>
                </a:solidFill>
                <a:latin typeface="Abadi"/>
              </a:rPr>
              <a:t>outcomes.Heatmaps</a:t>
            </a:r>
            <a:r>
              <a:rPr lang="en-US" sz="1800" dirty="0">
                <a:solidFill>
                  <a:schemeClr val="accent3">
                    <a:lumMod val="25000"/>
                  </a:schemeClr>
                </a:solidFill>
                <a:latin typeface="Abadi"/>
              </a:rPr>
              <a:t>: Used to show correlations between variables, helping to understand how different features (like payload mass and launch site) may relate to each other and impact launch </a:t>
            </a:r>
            <a:r>
              <a:rPr lang="en-US" sz="1800" dirty="0" err="1">
                <a:solidFill>
                  <a:schemeClr val="accent3">
                    <a:lumMod val="25000"/>
                  </a:schemeClr>
                </a:solidFill>
                <a:latin typeface="Abadi"/>
              </a:rPr>
              <a:t>success.Each</a:t>
            </a:r>
            <a:r>
              <a:rPr lang="en-US" sz="1800" dirty="0">
                <a:solidFill>
                  <a:schemeClr val="accent3">
                    <a:lumMod val="25000"/>
                  </a:schemeClr>
                </a:solidFill>
                <a:latin typeface="Abadi"/>
              </a:rPr>
              <a:t> chart type was chosen to provide clear visual insights into different aspects of the data, making it easier to identify patterns and relationships that are crucial for predictive modeling</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600" dirty="0" err="1">
                <a:hlinkClick r:id="rId3"/>
              </a:rPr>
              <a:t>DatascienceCapstoneSpaceX</a:t>
            </a:r>
            <a:r>
              <a:rPr lang="en-US" sz="1600" dirty="0">
                <a:hlinkClick r:id="rId3"/>
              </a:rPr>
              <a:t>/jupyter-labs-eda-dataviz-v2.ipynb at main · rlis123456/</a:t>
            </a:r>
            <a:r>
              <a:rPr lang="en-US" sz="1600" dirty="0" err="1">
                <a:hlinkClick r:id="rId3"/>
              </a:rPr>
              <a:t>DatascienceCapstoneSpaceX</a:t>
            </a:r>
            <a:r>
              <a:rPr lang="en-US" sz="1600" dirty="0">
                <a:hlinkClick r:id="rId3"/>
              </a:rPr>
              <a:t> (github.com)</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a:extLst>
              <a:ext uri="{FF2B5EF4-FFF2-40B4-BE49-F238E27FC236}">
                <a16:creationId xmlns:a16="http://schemas.microsoft.com/office/drawing/2014/main" id="{A32AA531-68DF-AC87-2F4D-338F4F5FD0C0}"/>
              </a:ext>
            </a:extLst>
          </p:cNvPr>
          <p:cNvSpPr>
            <a:spLocks noChangeArrowheads="1"/>
          </p:cNvSpPr>
          <p:nvPr/>
        </p:nvSpPr>
        <p:spPr bwMode="auto">
          <a:xfrm>
            <a:off x="0" y="-138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i-IN" altLang="hi-I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2359" y="1427568"/>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Retrieve and Filter Launch Data: Queried unique launch sites, filtered launches by specific site prefixes, and identified payloads by customer to analyze launch distribution and payload trends.</a:t>
            </a:r>
          </a:p>
          <a:p>
            <a:pPr>
              <a:lnSpc>
                <a:spcPct val="100000"/>
              </a:lnSpc>
              <a:spcBef>
                <a:spcPts val="1400"/>
              </a:spcBef>
            </a:pPr>
            <a:r>
              <a:rPr lang="en-US" sz="2200" dirty="0">
                <a:solidFill>
                  <a:schemeClr val="accent3">
                    <a:lumMod val="25000"/>
                  </a:schemeClr>
                </a:solidFill>
                <a:latin typeface="Abadi"/>
              </a:rPr>
              <a:t>Calculate Payload Metrics: Calculated total and average payload mass for specific booster versions to assess their load-handling capacity.</a:t>
            </a:r>
          </a:p>
          <a:p>
            <a:pPr>
              <a:lnSpc>
                <a:spcPct val="100000"/>
              </a:lnSpc>
              <a:spcBef>
                <a:spcPts val="1400"/>
              </a:spcBef>
            </a:pPr>
            <a:r>
              <a:rPr lang="en-US" sz="2200" dirty="0">
                <a:solidFill>
                  <a:schemeClr val="accent3">
                    <a:lumMod val="25000"/>
                  </a:schemeClr>
                </a:solidFill>
                <a:latin typeface="Abadi"/>
              </a:rPr>
              <a:t>Identify Key Dates and Events: Found the earliest successful landing date and filtered records by payload mass range and success criteria to highlight important milestones.</a:t>
            </a:r>
          </a:p>
          <a:p>
            <a:pPr>
              <a:lnSpc>
                <a:spcPct val="100000"/>
              </a:lnSpc>
              <a:spcBef>
                <a:spcPts val="1400"/>
              </a:spcBef>
            </a:pPr>
            <a:r>
              <a:rPr lang="en-US" sz="2200" dirty="0">
                <a:solidFill>
                  <a:schemeClr val="accent3">
                    <a:lumMod val="25000"/>
                  </a:schemeClr>
                </a:solidFill>
                <a:latin typeface="Abadi"/>
              </a:rPr>
              <a:t>Analyze Mission Outcomes: Counted successful vs. failed missions, ranked landing outcomes, and examined failed landings by month to understand success rates and identify patterns.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600" dirty="0" err="1">
                <a:hlinkClick r:id="rId3"/>
              </a:rPr>
              <a:t>DatascienceCapstoneSpaceX</a:t>
            </a:r>
            <a:r>
              <a:rPr lang="en-US" sz="1600" dirty="0">
                <a:hlinkClick r:id="rId3"/>
              </a:rPr>
              <a:t>/</a:t>
            </a:r>
            <a:r>
              <a:rPr lang="en-US" sz="1600" dirty="0" err="1">
                <a:hlinkClick r:id="rId3"/>
              </a:rPr>
              <a:t>jupyter</a:t>
            </a:r>
            <a:r>
              <a:rPr lang="en-US" sz="1600" dirty="0">
                <a:hlinkClick r:id="rId3"/>
              </a:rPr>
              <a:t>-labs-</a:t>
            </a:r>
            <a:r>
              <a:rPr lang="en-US" sz="1600" dirty="0" err="1">
                <a:hlinkClick r:id="rId3"/>
              </a:rPr>
              <a:t>eda</a:t>
            </a:r>
            <a:r>
              <a:rPr lang="en-US" sz="1600" dirty="0">
                <a:hlinkClick r:id="rId3"/>
              </a:rPr>
              <a:t>-</a:t>
            </a:r>
            <a:r>
              <a:rPr lang="en-US" sz="1600" dirty="0" err="1">
                <a:hlinkClick r:id="rId3"/>
              </a:rPr>
              <a:t>sql-coursera_sqllite.ipynb</a:t>
            </a:r>
            <a:r>
              <a:rPr lang="en-US" sz="1600" dirty="0">
                <a:hlinkClick r:id="rId3"/>
              </a:rPr>
              <a:t> at main · rlis123456/</a:t>
            </a:r>
            <a:r>
              <a:rPr lang="en-US" sz="1600" dirty="0" err="1">
                <a:hlinkClick r:id="rId3"/>
              </a:rPr>
              <a:t>DatascienceCapstoneSpaceX</a:t>
            </a:r>
            <a:r>
              <a:rPr lang="en-US" sz="1600" dirty="0">
                <a:hlinkClick r:id="rId3"/>
              </a:rPr>
              <a:t> (github.com)</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Placed markers at each launch site to indicate the exact locations of SpaceX launches. These markers help viewers identify and differentiate each launch site's geographic position on the map.</a:t>
            </a:r>
          </a:p>
          <a:p>
            <a:pPr>
              <a:lnSpc>
                <a:spcPct val="100000"/>
              </a:lnSpc>
              <a:spcBef>
                <a:spcPts val="1400"/>
              </a:spcBef>
            </a:pPr>
            <a:r>
              <a:rPr lang="en-US" sz="2200" dirty="0">
                <a:solidFill>
                  <a:schemeClr val="accent3">
                    <a:lumMod val="25000"/>
                  </a:schemeClr>
                </a:solidFill>
                <a:latin typeface="Abadi" panose="020B0604020104020204" pitchFamily="34" charset="0"/>
              </a:rPr>
              <a:t>Circles: Added circle markers with color-coded radii around key points, like the closest coastline or populated areas near launch sites. This visualizes proximity, showing how close these points are to the launch sites, which may affect launch safety or logistical planning.</a:t>
            </a:r>
          </a:p>
          <a:p>
            <a:pPr>
              <a:lnSpc>
                <a:spcPct val="100000"/>
              </a:lnSpc>
              <a:spcBef>
                <a:spcPts val="1400"/>
              </a:spcBef>
            </a:pPr>
            <a:r>
              <a:rPr lang="en-US" sz="2200" dirty="0">
                <a:solidFill>
                  <a:schemeClr val="accent3">
                    <a:lumMod val="25000"/>
                  </a:schemeClr>
                </a:solidFill>
                <a:latin typeface="Abadi" panose="020B0604020104020204" pitchFamily="34" charset="0"/>
              </a:rPr>
              <a:t>Lines: Drew lines connecting launch sites to significant nearby locations, such as the closest coastline or nearby cities. These lines highlight the distance from the launch site to these points of interest, providing context for logistical or safety considerations.</a:t>
            </a:r>
          </a:p>
          <a:p>
            <a:pPr>
              <a:lnSpc>
                <a:spcPct val="100000"/>
              </a:lnSpc>
              <a:spcBef>
                <a:spcPts val="1400"/>
              </a:spcBef>
            </a:pPr>
            <a:r>
              <a:rPr lang="en-US" sz="2200" dirty="0">
                <a:solidFill>
                  <a:schemeClr val="accent3">
                    <a:lumMod val="25000"/>
                  </a:schemeClr>
                </a:solidFill>
                <a:latin typeface="Abadi" panose="020B0604020104020204" pitchFamily="34" charset="0"/>
              </a:rPr>
              <a:t>Popup Labels: Included popup information on markers to display details like the launch site's name, success rate, or other key statistics. These provide additional context to users, allowing them to view essential data without needing to leave the </a:t>
            </a:r>
            <a:r>
              <a:rPr lang="en-US" sz="2200" dirty="0" err="1">
                <a:solidFill>
                  <a:schemeClr val="accent3">
                    <a:lumMod val="25000"/>
                  </a:schemeClr>
                </a:solidFill>
                <a:latin typeface="Abadi" panose="020B0604020104020204" pitchFamily="34" charset="0"/>
              </a:rPr>
              <a:t>map.Explain</a:t>
            </a:r>
            <a:r>
              <a:rPr lang="en-US" sz="2200" dirty="0">
                <a:solidFill>
                  <a:schemeClr val="accent3">
                    <a:lumMod val="25000"/>
                  </a:schemeClr>
                </a:solidFill>
                <a:latin typeface="Abadi" panose="020B0604020104020204" pitchFamily="34" charset="0"/>
              </a:rPr>
              <a:t>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600" dirty="0" err="1">
                <a:hlinkClick r:id="rId3"/>
              </a:rPr>
              <a:t>DatascienceCapstoneSpaceX</a:t>
            </a:r>
            <a:r>
              <a:rPr lang="en-US" sz="1600" dirty="0">
                <a:hlinkClick r:id="rId3"/>
              </a:rPr>
              <a:t>/lab-jupyter-launch-site-location-v2.ipynb at main · rlis123456/</a:t>
            </a:r>
            <a:r>
              <a:rPr lang="en-US" sz="1600" dirty="0" err="1">
                <a:hlinkClick r:id="rId3"/>
              </a:rPr>
              <a:t>DatascienceCapstoneSpaceX</a:t>
            </a:r>
            <a:r>
              <a:rPr lang="en-US" sz="1600" dirty="0">
                <a:hlinkClick r:id="rId3"/>
              </a:rPr>
              <a:t> (github.com)</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1600" dirty="0"/>
              <a:t>In the dashboard, several interactive plots and visualizations were added to facilitate data exploration. Firstly, a pie chart was included to illustrate the success rates of SpaceX launches across different sites, which allows users to understand which sites have the most successful launches. This chart is interactive, with a dropdown menu for selecting specific launch sites to get targeted insights. Secondly, a scatter plot was created to show the relationship between payload mass and launch outcome, with the ability to filter by payload range and color-coded by booster version, enabling users to observe any correlation between payload and success rate.</a:t>
            </a:r>
          </a:p>
          <a:p>
            <a:r>
              <a:rPr lang="en-US" sz="1600" dirty="0"/>
              <a:t>These plots and interactions were added to make the dashboard informative and user-friendly, allowing users to explore various factors that may affect launch success, such as launch site and payload mass. The interactivity, specifically through dropdowns and sliders, provides flexibility in data analysis, making it easy to draw insights based on selected parameters.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t>GitHub URL: </a:t>
            </a:r>
            <a:r>
              <a:rPr lang="en-US" sz="1600" dirty="0" err="1">
                <a:hlinkClick r:id="rId3">
                  <a:extLst>
                    <a:ext uri="{A12FA001-AC4F-418D-AE19-62706E023703}">
                      <ahyp:hlinkClr xmlns:ahyp="http://schemas.microsoft.com/office/drawing/2018/hyperlinkcolor" val="tx"/>
                    </a:ext>
                  </a:extLst>
                </a:hlinkClick>
              </a:rPr>
              <a:t>DatascienceCapstoneSpaceX</a:t>
            </a:r>
            <a:r>
              <a:rPr lang="en-US" sz="1600" dirty="0">
                <a:hlinkClick r:id="rId3">
                  <a:extLst>
                    <a:ext uri="{A12FA001-AC4F-418D-AE19-62706E023703}">
                      <ahyp:hlinkClr xmlns:ahyp="http://schemas.microsoft.com/office/drawing/2018/hyperlinkcolor" val="tx"/>
                    </a:ext>
                  </a:extLst>
                </a:hlinkClick>
              </a:rPr>
              <a:t>/</a:t>
            </a:r>
            <a:r>
              <a:rPr lang="en-US" sz="1600" dirty="0" err="1">
                <a:hlinkClick r:id="rId3">
                  <a:extLst>
                    <a:ext uri="{A12FA001-AC4F-418D-AE19-62706E023703}">
                      <ahyp:hlinkClr xmlns:ahyp="http://schemas.microsoft.com/office/drawing/2018/hyperlinkcolor" val="tx"/>
                    </a:ext>
                  </a:extLst>
                </a:hlinkClick>
              </a:rPr>
              <a:t>DashApp.ipynb</a:t>
            </a:r>
            <a:r>
              <a:rPr lang="en-US" sz="1600" dirty="0">
                <a:hlinkClick r:id="rId3">
                  <a:extLst>
                    <a:ext uri="{A12FA001-AC4F-418D-AE19-62706E023703}">
                      <ahyp:hlinkClr xmlns:ahyp="http://schemas.microsoft.com/office/drawing/2018/hyperlinkcolor" val="tx"/>
                    </a:ext>
                  </a:extLst>
                </a:hlinkClick>
              </a:rPr>
              <a:t> at main · rlis123456/</a:t>
            </a:r>
            <a:r>
              <a:rPr lang="en-US" sz="1600" dirty="0" err="1">
                <a:hlinkClick r:id="rId3">
                  <a:extLst>
                    <a:ext uri="{A12FA001-AC4F-418D-AE19-62706E023703}">
                      <ahyp:hlinkClr xmlns:ahyp="http://schemas.microsoft.com/office/drawing/2018/hyperlinkcolor" val="tx"/>
                    </a:ext>
                  </a:extLst>
                </a:hlinkClick>
              </a:rPr>
              <a:t>DatascienceCapstoneSpaceX</a:t>
            </a:r>
            <a:r>
              <a:rPr lang="en-US" sz="1600" dirty="0">
                <a:hlinkClick r:id="rId3">
                  <a:extLst>
                    <a:ext uri="{A12FA001-AC4F-418D-AE19-62706E023703}">
                      <ahyp:hlinkClr xmlns:ahyp="http://schemas.microsoft.com/office/drawing/2018/hyperlinkcolor" val="tx"/>
                    </a:ext>
                  </a:extLst>
                </a:hlinkClick>
              </a:rPr>
              <a:t> (github.com)</a:t>
            </a:r>
            <a:endParaRPr lang="en-US"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Build a Dashboard with </a:t>
            </a:r>
            <a:r>
              <a:rPr lang="en-US" dirty="0" err="1">
                <a:solidFill>
                  <a:schemeClr val="tx1"/>
                </a:solidFill>
                <a:latin typeface="Abadi"/>
              </a:rPr>
              <a:t>Plotly</a:t>
            </a:r>
            <a:r>
              <a:rPr lang="en-US" dirty="0">
                <a:solidFill>
                  <a:schemeClr val="tx1"/>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6701" y="5507413"/>
            <a:ext cx="5651110" cy="1036319"/>
          </a:xfrm>
          <a:prstGeom prst="rect">
            <a:avLst/>
          </a:prstGeom>
        </p:spPr>
        <p:txBody>
          <a:bodyPr>
            <a:normAutofit/>
          </a:bodyPr>
          <a:lstStyle/>
          <a:p>
            <a:pPr>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GitHub </a:t>
            </a:r>
            <a:r>
              <a:rPr lang="en-US" sz="1200" dirty="0" err="1">
                <a:solidFill>
                  <a:schemeClr val="accent3">
                    <a:lumMod val="25000"/>
                  </a:schemeClr>
                </a:solidFill>
                <a:latin typeface="Abadi" panose="020B0604020104020204" pitchFamily="34" charset="0"/>
              </a:rPr>
              <a:t>URL</a:t>
            </a:r>
            <a:r>
              <a:rPr lang="en-US" sz="1200" dirty="0" err="1">
                <a:hlinkClick r:id="rId3"/>
              </a:rPr>
              <a:t>DatascienceCapstoneSpaceX</a:t>
            </a:r>
            <a:r>
              <a:rPr lang="en-US" sz="1200" dirty="0">
                <a:hlinkClick r:id="rId3"/>
              </a:rPr>
              <a:t>/SpaceX-Machine-Learning-Prediction-Part-5-v1.ipynb at main · rlis123456/</a:t>
            </a:r>
            <a:r>
              <a:rPr lang="en-US" sz="1200" dirty="0" err="1">
                <a:hlinkClick r:id="rId3"/>
              </a:rPr>
              <a:t>DatascienceCapstoneSpaceX</a:t>
            </a:r>
            <a:r>
              <a:rPr lang="en-US" sz="1200" dirty="0">
                <a:hlinkClick r:id="rId3"/>
              </a:rPr>
              <a:t> (github.com)</a:t>
            </a:r>
            <a:endParaRPr lang="en-US" sz="12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B549D5BF-004C-E06D-76E3-C7508A43EE44}"/>
              </a:ext>
            </a:extLst>
          </p:cNvPr>
          <p:cNvSpPr>
            <a:spLocks noChangeArrowheads="1"/>
          </p:cNvSpPr>
          <p:nvPr/>
        </p:nvSpPr>
        <p:spPr bwMode="auto">
          <a:xfrm rot="10800000" flipV="1">
            <a:off x="661382" y="1443841"/>
            <a:ext cx="580824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hi-IN" altLang="hi-IN" sz="1400" b="1" i="0" u="none" strike="noStrike" cap="none" normalizeH="0" baseline="0" dirty="0">
                <a:ln>
                  <a:noFill/>
                </a:ln>
                <a:solidFill>
                  <a:schemeClr val="tx1"/>
                </a:solidFill>
                <a:effectLst/>
                <a:latin typeface="Mangal (Body)"/>
              </a:rPr>
              <a:t>Model Building</a:t>
            </a:r>
            <a:r>
              <a:rPr kumimoji="0" lang="hi-IN" altLang="hi-IN" sz="1400" b="0" i="0" u="none" strike="noStrike" cap="none" normalizeH="0" baseline="0" dirty="0">
                <a:ln>
                  <a:noFill/>
                </a:ln>
                <a:solidFill>
                  <a:schemeClr val="tx1"/>
                </a:solidFill>
                <a:effectLst/>
                <a:latin typeface="Mangal (Body)"/>
              </a:rPr>
              <a:t>: We started by creating different classification models, including Logistic Regression, Support Vector Machine (SVM), Decision Tree, and K-Nearest Neighbors (KNN). These models were chosen to compare their effectiveness at predicting the target variable.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hi-IN" altLang="hi-IN" sz="1400" b="1" i="0" u="none" strike="noStrike" cap="none" normalizeH="0" baseline="0" dirty="0">
                <a:ln>
                  <a:noFill/>
                </a:ln>
                <a:solidFill>
                  <a:schemeClr val="tx1"/>
                </a:solidFill>
                <a:effectLst/>
                <a:latin typeface="Mangal (Body)"/>
              </a:rPr>
              <a:t>Hyperparameter Tuning</a:t>
            </a:r>
            <a:r>
              <a:rPr kumimoji="0" lang="hi-IN" altLang="hi-IN" sz="1400" b="0" i="0" u="none" strike="noStrike" cap="none" normalizeH="0" baseline="0" dirty="0">
                <a:ln>
                  <a:noFill/>
                </a:ln>
                <a:solidFill>
                  <a:schemeClr val="tx1"/>
                </a:solidFill>
                <a:effectLst/>
                <a:latin typeface="Mangal (Body)"/>
              </a:rPr>
              <a:t>: For each model, we used GridSearchCV to find the best parameters, such as C and kernel for SVM and max_depth for Decision Trees. This tuning process optimized model performance by adjusting key parameters to their best values based on cross-validation.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hi-IN" altLang="hi-IN" sz="1400" b="1" i="0" u="none" strike="noStrike" cap="none" normalizeH="0" baseline="0" dirty="0">
                <a:ln>
                  <a:noFill/>
                </a:ln>
                <a:solidFill>
                  <a:schemeClr val="tx1"/>
                </a:solidFill>
                <a:effectLst/>
                <a:latin typeface="Mangal (Body)"/>
              </a:rPr>
              <a:t>Model Evaluation</a:t>
            </a:r>
            <a:r>
              <a:rPr kumimoji="0" lang="hi-IN" altLang="hi-IN" sz="1400" b="0" i="0" u="none" strike="noStrike" cap="none" normalizeH="0" baseline="0" dirty="0">
                <a:ln>
                  <a:noFill/>
                </a:ln>
                <a:solidFill>
                  <a:schemeClr val="tx1"/>
                </a:solidFill>
                <a:effectLst/>
                <a:latin typeface="Mangal (Body)"/>
              </a:rPr>
              <a:t>: After tuning, each model was evaluated on test data using accuracy scores to assess performance. Confusion matrices were also used to understand how well each model classified the data into correct categories.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hi-IN" altLang="hi-IN" sz="1400" b="1" i="0" u="none" strike="noStrike" cap="none" normalizeH="0" baseline="0" dirty="0">
                <a:ln>
                  <a:noFill/>
                </a:ln>
                <a:solidFill>
                  <a:schemeClr val="tx1"/>
                </a:solidFill>
                <a:effectLst/>
                <a:latin typeface="Mangal (Body)"/>
              </a:rPr>
              <a:t>Selecting the Best Model</a:t>
            </a:r>
            <a:r>
              <a:rPr kumimoji="0" lang="hi-IN" altLang="hi-IN" sz="1400" b="0" i="0" u="none" strike="noStrike" cap="none" normalizeH="0" baseline="0" dirty="0">
                <a:ln>
                  <a:noFill/>
                </a:ln>
                <a:solidFill>
                  <a:schemeClr val="tx1"/>
                </a:solidFill>
                <a:effectLst/>
                <a:latin typeface="Mangal (Body)"/>
              </a:rPr>
              <a:t>: The model with the highest accuracy score on the test data was selected as the best-performing model. This approach ensured that the chosen model had the best predictive ability for new, unseen data.</a:t>
            </a:r>
          </a:p>
        </p:txBody>
      </p:sp>
      <p:pic>
        <p:nvPicPr>
          <p:cNvPr id="7" name="Picture 6">
            <a:extLst>
              <a:ext uri="{FF2B5EF4-FFF2-40B4-BE49-F238E27FC236}">
                <a16:creationId xmlns:a16="http://schemas.microsoft.com/office/drawing/2014/main" id="{07F554CB-C71C-2D33-0A48-F1F1B8DC357E}"/>
              </a:ext>
            </a:extLst>
          </p:cNvPr>
          <p:cNvPicPr>
            <a:picLocks noChangeAspect="1"/>
          </p:cNvPicPr>
          <p:nvPr/>
        </p:nvPicPr>
        <p:blipFill>
          <a:blip r:embed="rId4"/>
          <a:stretch>
            <a:fillRect/>
          </a:stretch>
        </p:blipFill>
        <p:spPr>
          <a:xfrm>
            <a:off x="7740226" y="1443841"/>
            <a:ext cx="2217612" cy="510584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984191" cy="40920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Exploratory data analysis results</a:t>
            </a:r>
          </a:p>
          <a:p>
            <a:pPr>
              <a:lnSpc>
                <a:spcPct val="100000"/>
              </a:lnSpc>
              <a:spcBef>
                <a:spcPts val="1400"/>
              </a:spcBef>
            </a:pPr>
            <a:r>
              <a:rPr lang="en-US" sz="1600" dirty="0">
                <a:solidFill>
                  <a:schemeClr val="tx1"/>
                </a:solidFill>
              </a:rPr>
              <a:t>In the EDA phase, we visualized the data to understand distributions, patterns, and relationships between key variables. Bar charts were used to examine launch frequencies by site and mission success rates, while scatter plots explored relationships like payload mass versus launch outcome. We also used heatmaps to analyze correlations between different features, helping identify factors that may influence mission outcomes.</a:t>
            </a:r>
            <a:endParaRPr lang="en-US" sz="2200" dirty="0">
              <a:solidFill>
                <a:schemeClr val="tx1"/>
              </a:solidFill>
              <a:latin typeface="Abadi" panose="020B0604020104020204" pitchFamily="34" charset="0"/>
            </a:endParaRPr>
          </a:p>
          <a:p>
            <a:pPr>
              <a:lnSpc>
                <a:spcPct val="100000"/>
              </a:lnSpc>
              <a:spcBef>
                <a:spcPts val="1400"/>
              </a:spcBef>
            </a:pPr>
            <a:r>
              <a:rPr lang="en-US" sz="2200" dirty="0">
                <a:solidFill>
                  <a:schemeClr val="tx1"/>
                </a:solidFill>
                <a:latin typeface="Abadi" panose="020B0604020104020204" pitchFamily="34" charset="0"/>
              </a:rPr>
              <a:t>Interactive analytics demo in screenshots</a:t>
            </a:r>
          </a:p>
          <a:p>
            <a:pPr>
              <a:lnSpc>
                <a:spcPct val="100000"/>
              </a:lnSpc>
              <a:spcBef>
                <a:spcPts val="1400"/>
              </a:spcBef>
            </a:pPr>
            <a:r>
              <a:rPr lang="en-US" sz="1600" dirty="0">
                <a:solidFill>
                  <a:schemeClr val="tx1"/>
                </a:solidFill>
              </a:rPr>
              <a:t>The interactive analytics component, demonstrated using screenshots, includes tools like Folium maps and </a:t>
            </a:r>
            <a:r>
              <a:rPr lang="en-US" sz="1600" dirty="0" err="1">
                <a:solidFill>
                  <a:schemeClr val="tx1"/>
                </a:solidFill>
              </a:rPr>
              <a:t>Plotly</a:t>
            </a:r>
            <a:r>
              <a:rPr lang="en-US" sz="1600" dirty="0">
                <a:solidFill>
                  <a:schemeClr val="tx1"/>
                </a:solidFill>
              </a:rPr>
              <a:t> dashboards. Folium maps displayed geographic data, showing launch site locations, nearby coastlines, and cities. The </a:t>
            </a:r>
            <a:r>
              <a:rPr lang="en-US" sz="1600" dirty="0" err="1">
                <a:solidFill>
                  <a:schemeClr val="tx1"/>
                </a:solidFill>
              </a:rPr>
              <a:t>Plotly</a:t>
            </a:r>
            <a:r>
              <a:rPr lang="en-US" sz="1600" dirty="0">
                <a:solidFill>
                  <a:schemeClr val="tx1"/>
                </a:solidFill>
              </a:rPr>
              <a:t> dashboard enabled interactive filtering and exploration of launch success rates by site and year, making it easy for users to drill down into specific data points and trends.</a:t>
            </a:r>
            <a:endParaRPr lang="en-US" sz="2200" dirty="0">
              <a:solidFill>
                <a:schemeClr val="tx1"/>
              </a:solidFill>
              <a:latin typeface="Abadi" panose="020B0604020104020204" pitchFamily="34" charset="0"/>
            </a:endParaRPr>
          </a:p>
          <a:p>
            <a:pPr>
              <a:lnSpc>
                <a:spcPct val="100000"/>
              </a:lnSpc>
              <a:spcBef>
                <a:spcPts val="1400"/>
              </a:spcBef>
            </a:pPr>
            <a:r>
              <a:rPr lang="en-US" sz="2200" dirty="0">
                <a:solidFill>
                  <a:schemeClr val="tx1"/>
                </a:solidFill>
                <a:latin typeface="Abadi" panose="020B0604020104020204" pitchFamily="34" charset="0"/>
              </a:rPr>
              <a:t>Predictive analysis results</a:t>
            </a:r>
          </a:p>
          <a:p>
            <a:pPr>
              <a:lnSpc>
                <a:spcPct val="100000"/>
              </a:lnSpc>
              <a:spcBef>
                <a:spcPts val="1400"/>
              </a:spcBef>
            </a:pPr>
            <a:r>
              <a:rPr lang="en-US" sz="1600" dirty="0">
                <a:solidFill>
                  <a:schemeClr val="tx1"/>
                </a:solidFill>
              </a:rPr>
              <a:t>In the predictive analysis phase, we built several classification models (Logistic Regression, SVM, Decision Tree, and KNN) to predict launch outcomes. After hyperparameter tuning and evaluation, the model with the highest accuracy score was selected as the best performer. This model provides reliable predictions on launch success, potentially aiding SpaceX in future mission planning and operational adjustments.</a:t>
            </a:r>
            <a:endParaRPr lang="en-US" sz="2200" dirty="0">
              <a:solidFill>
                <a:schemeClr val="tx1"/>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232355"/>
          </a:xfrm>
          <a:prstGeom prst="rect">
            <a:avLst/>
          </a:prstGeom>
        </p:spPr>
        <p:txBody>
          <a:bodyPr>
            <a:normAutofit fontScale="92500" lnSpcReduction="10000"/>
          </a:bodyPr>
          <a:lstStyle/>
          <a:p>
            <a:pPr marL="0" indent="0">
              <a:buNone/>
            </a:pPr>
            <a:r>
              <a:rPr lang="en-US" sz="1800" dirty="0"/>
              <a:t>From the plot, we can observe:</a:t>
            </a:r>
          </a:p>
          <a:p>
            <a:pPr>
              <a:buFont typeface="Arial" panose="020B0604020202020204" pitchFamily="34" charset="0"/>
              <a:buChar char="•"/>
            </a:pPr>
            <a:r>
              <a:rPr lang="en-US" sz="1800" dirty="0"/>
              <a:t>At </a:t>
            </a:r>
            <a:r>
              <a:rPr lang="en-US" sz="1800" b="1" dirty="0"/>
              <a:t>CCAFS SLC 40</a:t>
            </a:r>
            <a:r>
              <a:rPr lang="en-US" sz="1800" dirty="0"/>
              <a:t>, a larger number of launches were conducted, with a trend toward more successful launches over time, as shown by the increase in orange points with higher flight numbers.</a:t>
            </a:r>
          </a:p>
          <a:p>
            <a:pPr>
              <a:buFont typeface="Arial" panose="020B0604020202020204" pitchFamily="34" charset="0"/>
              <a:buChar char="•"/>
            </a:pPr>
            <a:r>
              <a:rPr lang="en-US" sz="1800" b="1" dirty="0"/>
              <a:t>KSC LC 39A</a:t>
            </a:r>
            <a:r>
              <a:rPr lang="en-US" sz="1800" dirty="0"/>
              <a:t> has a mix of successes and failures early on, but recent launches appear more successful.</a:t>
            </a:r>
          </a:p>
          <a:p>
            <a:pPr>
              <a:buFont typeface="Arial" panose="020B0604020202020204" pitchFamily="34" charset="0"/>
              <a:buChar char="•"/>
            </a:pPr>
            <a:r>
              <a:rPr lang="en-US" sz="1800" b="1" dirty="0"/>
              <a:t>VAFB SLC 4E</a:t>
            </a:r>
            <a:r>
              <a:rPr lang="en-US" sz="1800" dirty="0"/>
              <a:t> shows fewer launches overall, with a balanced distribution of successes and failures.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9F21E65-D698-519D-77F9-27F2E0B2B3A7}"/>
              </a:ext>
            </a:extLst>
          </p:cNvPr>
          <p:cNvPicPr>
            <a:picLocks noChangeAspect="1"/>
          </p:cNvPicPr>
          <p:nvPr/>
        </p:nvPicPr>
        <p:blipFill>
          <a:blip r:embed="rId3"/>
          <a:stretch>
            <a:fillRect/>
          </a:stretch>
        </p:blipFill>
        <p:spPr>
          <a:xfrm>
            <a:off x="5582619" y="1791985"/>
            <a:ext cx="5702992" cy="37337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1600" dirty="0"/>
              <a:t>This plot suggests that </a:t>
            </a:r>
            <a:r>
              <a:rPr lang="en-US" sz="1600" b="1" dirty="0"/>
              <a:t>CCAFS SLC 40</a:t>
            </a:r>
            <a:r>
              <a:rPr lang="en-US" sz="1600" dirty="0"/>
              <a:t> is a versatile launch site, handling a wide range of payloads with a high success rate. </a:t>
            </a:r>
            <a:r>
              <a:rPr lang="en-US" sz="1600" b="1" dirty="0"/>
              <a:t>KSC LC 39A</a:t>
            </a:r>
            <a:r>
              <a:rPr lang="en-US" sz="1600" dirty="0"/>
              <a:t> appears to handle high payloads with a higher success rate, while </a:t>
            </a:r>
            <a:r>
              <a:rPr lang="en-US" sz="1600" b="1" dirty="0"/>
              <a:t>VAFB SLC 4E</a:t>
            </a:r>
            <a:r>
              <a:rPr lang="en-US" sz="1600" dirty="0"/>
              <a:t> is more limited in terms of payload capacity. This visualization supports the idea that payload mass and launch site may influence mission success, with certain sites better suited for heavier payloads.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F24BEF1-7D16-95A1-8252-3FA00C5B04B8}"/>
              </a:ext>
            </a:extLst>
          </p:cNvPr>
          <p:cNvPicPr>
            <a:picLocks noChangeAspect="1"/>
          </p:cNvPicPr>
          <p:nvPr/>
        </p:nvPicPr>
        <p:blipFill>
          <a:blip r:embed="rId3"/>
          <a:stretch>
            <a:fillRect/>
          </a:stretch>
        </p:blipFill>
        <p:spPr>
          <a:xfrm>
            <a:off x="5004620" y="1900511"/>
            <a:ext cx="6990735" cy="412506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1600" dirty="0"/>
              <a:t>This analysis reveals that SpaceX has a high success rate for missions to certain orbits (e.g., ES-L1, GEO, SSO), which could be due to standardization or less demanding trajectories. The lower success rate for GTO may indicate higher risks or complexity associated with these missions. Overall, the chart helps identify which orbit types are associated with greater reliability, providing insights into SpaceX’s mission planning and operational focus.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BC872B6-8D68-1A5B-BD5A-913BA6B84539}"/>
              </a:ext>
            </a:extLst>
          </p:cNvPr>
          <p:cNvPicPr>
            <a:picLocks noChangeAspect="1"/>
          </p:cNvPicPr>
          <p:nvPr/>
        </p:nvPicPr>
        <p:blipFill>
          <a:blip r:embed="rId3"/>
          <a:stretch>
            <a:fillRect/>
          </a:stretch>
        </p:blipFill>
        <p:spPr>
          <a:xfrm>
            <a:off x="5458530" y="1573162"/>
            <a:ext cx="6239705" cy="421143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marL="0" indent="0">
              <a:lnSpc>
                <a:spcPct val="100000"/>
              </a:lnSpc>
              <a:spcBef>
                <a:spcPts val="1400"/>
              </a:spcBef>
              <a:buNone/>
            </a:pPr>
            <a:r>
              <a:rPr lang="en-US" sz="1600" dirty="0"/>
              <a:t>The plot reveals that SpaceX's success rate improves with experience, particularly in common orbits like LEO, ISS, and GTO. This trend could reflect the company’s learning curve and advancements in technology and operational processes. The success rates across different orbit types suggest that while some orbits pose more challenges (like GTO), SpaceX has achieved reliability in others over time, especially in low and medium Earth orbits. This analysis highlights SpaceX's evolving reliability and capability to handle various mission requirements.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AB931E2-7434-F613-8951-6DBBFAF6F429}"/>
              </a:ext>
            </a:extLst>
          </p:cNvPr>
          <p:cNvPicPr>
            <a:picLocks noChangeAspect="1"/>
          </p:cNvPicPr>
          <p:nvPr/>
        </p:nvPicPr>
        <p:blipFill>
          <a:blip r:embed="rId3"/>
          <a:stretch>
            <a:fillRect/>
          </a:stretch>
        </p:blipFill>
        <p:spPr>
          <a:xfrm>
            <a:off x="4984955" y="1643512"/>
            <a:ext cx="6813907" cy="438206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marL="0" indent="0">
              <a:lnSpc>
                <a:spcPct val="100000"/>
              </a:lnSpc>
              <a:spcBef>
                <a:spcPts val="1400"/>
              </a:spcBef>
              <a:buNone/>
            </a:pPr>
            <a:r>
              <a:rPr lang="en-US" sz="1600" dirty="0"/>
              <a:t>The plot reveals that SpaceX's success rate improves with experience, particularly in common orbits like LEO, ISS, and GTO. This trend could reflect the company’s learning curve and advancements in technology and operational processes. The success rates across different orbit types suggest that while some orbits pose more challenges (like GTO), SpaceX has achieved reliability in others over time, especially in low and medium Earth orbits. This analysis highlights SpaceX's evolving reliability and capability to handle various mission requirements.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B424254-3EAE-9AF1-2513-32B75445AF98}"/>
              </a:ext>
            </a:extLst>
          </p:cNvPr>
          <p:cNvPicPr>
            <a:picLocks noChangeAspect="1"/>
          </p:cNvPicPr>
          <p:nvPr/>
        </p:nvPicPr>
        <p:blipFill>
          <a:blip r:embed="rId3"/>
          <a:stretch>
            <a:fillRect/>
          </a:stretch>
        </p:blipFill>
        <p:spPr>
          <a:xfrm>
            <a:off x="4947864" y="1386104"/>
            <a:ext cx="7007700" cy="463946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1600" dirty="0"/>
              <a:t>This trend highlights SpaceX’s rapid progress in increasing launch reliability, especially from 2015 onward. The continuous improvement reflects the company’s commitment to overcoming initial setbacks and advancing its technology, positioning itself as a leader in the aerospace industry with increasingly successful missions over the decade.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47E127A-9842-E6EC-EB42-215D54EE1B8A}"/>
              </a:ext>
            </a:extLst>
          </p:cNvPr>
          <p:cNvPicPr>
            <a:picLocks noChangeAspect="1"/>
          </p:cNvPicPr>
          <p:nvPr/>
        </p:nvPicPr>
        <p:blipFill>
          <a:blip r:embed="rId3"/>
          <a:stretch>
            <a:fillRect/>
          </a:stretch>
        </p:blipFill>
        <p:spPr>
          <a:xfrm>
            <a:off x="5780852" y="1523205"/>
            <a:ext cx="5677120" cy="381158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EEE6164-CF9B-C4A5-9435-5109F43D1503}"/>
              </a:ext>
            </a:extLst>
          </p:cNvPr>
          <p:cNvPicPr>
            <a:picLocks noChangeAspect="1"/>
          </p:cNvPicPr>
          <p:nvPr/>
        </p:nvPicPr>
        <p:blipFill>
          <a:blip r:embed="rId3"/>
          <a:stretch>
            <a:fillRect/>
          </a:stretch>
        </p:blipFill>
        <p:spPr>
          <a:xfrm>
            <a:off x="7585095" y="1887711"/>
            <a:ext cx="3564686" cy="1956701"/>
          </a:xfrm>
          <a:prstGeom prst="rect">
            <a:avLst/>
          </a:prstGeom>
        </p:spPr>
      </p:pic>
      <p:sp>
        <p:nvSpPr>
          <p:cNvPr id="7" name="Rectangle 1">
            <a:extLst>
              <a:ext uri="{FF2B5EF4-FFF2-40B4-BE49-F238E27FC236}">
                <a16:creationId xmlns:a16="http://schemas.microsoft.com/office/drawing/2014/main" id="{C9BD226E-9C3C-29F6-8E09-8CA3725BABC1}"/>
              </a:ext>
            </a:extLst>
          </p:cNvPr>
          <p:cNvSpPr>
            <a:spLocks noChangeArrowheads="1"/>
          </p:cNvSpPr>
          <p:nvPr/>
        </p:nvSpPr>
        <p:spPr bwMode="auto">
          <a:xfrm>
            <a:off x="639827" y="1498078"/>
            <a:ext cx="5456173"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hi-IN" sz="1500" b="0" i="0" u="none" strike="noStrike" cap="none" normalizeH="0" baseline="0" dirty="0">
                <a:ln>
                  <a:noFill/>
                </a:ln>
                <a:solidFill>
                  <a:schemeClr val="tx1"/>
                </a:solidFill>
                <a:effectLst/>
                <a:latin typeface="Arial" panose="020B0604020202020204" pitchFamily="34" charset="0"/>
              </a:rPr>
              <a:t>The query results display a summary of each SpaceX </a:t>
            </a:r>
            <a:r>
              <a:rPr kumimoji="0" lang="hi-IN" altLang="hi-IN" sz="1500" b="1" i="0" u="none" strike="noStrike" cap="none" normalizeH="0" baseline="0" dirty="0">
                <a:ln>
                  <a:noFill/>
                </a:ln>
                <a:solidFill>
                  <a:schemeClr val="tx1"/>
                </a:solidFill>
                <a:effectLst/>
                <a:latin typeface="Arial" panose="020B0604020202020204" pitchFamily="34" charset="0"/>
              </a:rPr>
              <a:t>launch site</a:t>
            </a:r>
            <a:r>
              <a:rPr kumimoji="0" lang="hi-IN" altLang="hi-IN" sz="1500" b="0" i="0" u="none" strike="noStrike" cap="none" normalizeH="0" baseline="0" dirty="0">
                <a:ln>
                  <a:noFill/>
                </a:ln>
                <a:solidFill>
                  <a:schemeClr val="tx1"/>
                </a:solidFill>
                <a:effectLst/>
                <a:latin typeface="Arial" panose="020B0604020202020204" pitchFamily="34" charset="0"/>
              </a:rPr>
              <a:t> with its respective </a:t>
            </a:r>
            <a:r>
              <a:rPr kumimoji="0" lang="hi-IN" altLang="hi-IN" sz="1500" b="1" i="0" u="none" strike="noStrike" cap="none" normalizeH="0" baseline="0" dirty="0">
                <a:ln>
                  <a:noFill/>
                </a:ln>
                <a:solidFill>
                  <a:schemeClr val="tx1"/>
                </a:solidFill>
                <a:effectLst/>
                <a:latin typeface="Arial" panose="020B0604020202020204" pitchFamily="34" charset="0"/>
              </a:rPr>
              <a:t>latitude</a:t>
            </a:r>
            <a:r>
              <a:rPr kumimoji="0" lang="hi-IN" altLang="hi-IN" sz="1500" b="0" i="0" u="none" strike="noStrike" cap="none" normalizeH="0" baseline="0" dirty="0">
                <a:ln>
                  <a:noFill/>
                </a:ln>
                <a:solidFill>
                  <a:schemeClr val="tx1"/>
                </a:solidFill>
                <a:effectLst/>
                <a:latin typeface="Arial" panose="020B0604020202020204" pitchFamily="34" charset="0"/>
              </a:rPr>
              <a:t> and </a:t>
            </a:r>
            <a:r>
              <a:rPr kumimoji="0" lang="hi-IN" altLang="hi-IN" sz="1500" b="1" i="0" u="none" strike="noStrike" cap="none" normalizeH="0" baseline="0" dirty="0">
                <a:ln>
                  <a:noFill/>
                </a:ln>
                <a:solidFill>
                  <a:schemeClr val="tx1"/>
                </a:solidFill>
                <a:effectLst/>
                <a:latin typeface="Arial" panose="020B0604020202020204" pitchFamily="34" charset="0"/>
              </a:rPr>
              <a:t>longitude</a:t>
            </a:r>
            <a:r>
              <a:rPr kumimoji="0" lang="hi-IN" altLang="hi-IN" sz="1500" b="0" i="0" u="none" strike="noStrike" cap="none" normalizeH="0" baseline="0" dirty="0">
                <a:ln>
                  <a:noFill/>
                </a:ln>
                <a:solidFill>
                  <a:schemeClr val="tx1"/>
                </a:solidFill>
                <a:effectLst/>
                <a:latin typeface="Arial" panose="020B0604020202020204" pitchFamily="34" charset="0"/>
              </a:rPr>
              <a:t> coordinates, alongside a </a:t>
            </a:r>
            <a:r>
              <a:rPr kumimoji="0" lang="hi-IN" altLang="hi-IN" sz="1500" b="1" i="0" u="none" strike="noStrike" cap="none" normalizeH="0" baseline="0" dirty="0">
                <a:ln>
                  <a:noFill/>
                </a:ln>
                <a:solidFill>
                  <a:schemeClr val="tx1"/>
                </a:solidFill>
                <a:effectLst/>
                <a:latin typeface="Arial" panose="020B0604020202020204" pitchFamily="34" charset="0"/>
              </a:rPr>
              <a:t>class</a:t>
            </a:r>
            <a:r>
              <a:rPr kumimoji="0" lang="hi-IN" altLang="hi-IN" sz="1500" b="0" i="0" u="none" strike="noStrike" cap="none" normalizeH="0" baseline="0" dirty="0">
                <a:ln>
                  <a:noFill/>
                </a:ln>
                <a:solidFill>
                  <a:schemeClr val="tx1"/>
                </a:solidFill>
                <a:effectLst/>
                <a:latin typeface="Arial" panose="020B0604020202020204" pitchFamily="34" charset="0"/>
              </a:rPr>
              <a:t> indicator for mission success. Here’s a breakdown of the output: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hi-IN" altLang="hi-IN" sz="1500" b="1" i="0" u="none" strike="noStrike" cap="none" normalizeH="0" baseline="0" dirty="0">
                <a:ln>
                  <a:noFill/>
                </a:ln>
                <a:solidFill>
                  <a:schemeClr val="tx1"/>
                </a:solidFill>
                <a:effectLst/>
                <a:latin typeface="Arial" panose="020B0604020202020204" pitchFamily="34" charset="0"/>
              </a:rPr>
              <a:t>Launch Site</a:t>
            </a:r>
            <a:r>
              <a:rPr kumimoji="0" lang="hi-IN" altLang="hi-IN" sz="1500" b="0" i="0" u="none" strike="noStrike" cap="none" normalizeH="0" baseline="0" dirty="0">
                <a:ln>
                  <a:noFill/>
                </a:ln>
                <a:solidFill>
                  <a:schemeClr val="tx1"/>
                </a:solidFill>
                <a:effectLst/>
                <a:latin typeface="Arial" panose="020B0604020202020204" pitchFamily="34" charset="0"/>
              </a:rPr>
              <a:t>: Indicates the name of each SpaceX launch site.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hi-IN" altLang="hi-IN" sz="1500" b="1" i="0" u="none" strike="noStrike" cap="none" normalizeH="0" baseline="0" dirty="0">
                <a:ln>
                  <a:noFill/>
                </a:ln>
                <a:solidFill>
                  <a:schemeClr val="tx1"/>
                </a:solidFill>
                <a:effectLst/>
                <a:latin typeface="Arial" panose="020B0604020202020204" pitchFamily="34" charset="0"/>
              </a:rPr>
              <a:t>Lat (Latitude) and Long (Longitude)</a:t>
            </a:r>
            <a:r>
              <a:rPr kumimoji="0" lang="hi-IN" altLang="hi-IN" sz="1500" b="0" i="0" u="none" strike="noStrike" cap="none" normalizeH="0" baseline="0" dirty="0">
                <a:ln>
                  <a:noFill/>
                </a:ln>
                <a:solidFill>
                  <a:schemeClr val="tx1"/>
                </a:solidFill>
                <a:effectLst/>
                <a:latin typeface="Arial" panose="020B0604020202020204" pitchFamily="34" charset="0"/>
              </a:rPr>
              <a:t>: Provide geographic coordinates for each launch site, showing their precise location.</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hi-IN" altLang="hi-IN" sz="1500" b="1" i="0" u="none" strike="noStrike" cap="none" normalizeH="0" baseline="0" dirty="0">
                <a:ln>
                  <a:noFill/>
                </a:ln>
                <a:solidFill>
                  <a:schemeClr val="tx1"/>
                </a:solidFill>
                <a:effectLst/>
                <a:latin typeface="Arial" panose="020B0604020202020204" pitchFamily="34" charset="0"/>
              </a:rPr>
              <a:t>Class</a:t>
            </a:r>
            <a:r>
              <a:rPr kumimoji="0" lang="hi-IN" altLang="hi-IN" sz="1500" b="0" i="0" u="none" strike="noStrike" cap="none" normalizeH="0" baseline="0" dirty="0">
                <a:ln>
                  <a:noFill/>
                </a:ln>
                <a:solidFill>
                  <a:schemeClr val="tx1"/>
                </a:solidFill>
                <a:effectLst/>
                <a:latin typeface="Arial" panose="020B0604020202020204" pitchFamily="34" charset="0"/>
              </a:rPr>
              <a:t>: Denotes the mission outcome where </a:t>
            </a:r>
            <a:r>
              <a:rPr kumimoji="0" lang="hi-IN" altLang="hi-IN" sz="1500" b="0" i="0" u="none" strike="noStrike" cap="none" normalizeH="0" baseline="0" dirty="0">
                <a:ln>
                  <a:noFill/>
                </a:ln>
                <a:solidFill>
                  <a:schemeClr val="tx1"/>
                </a:solidFill>
                <a:effectLst/>
                <a:latin typeface="Arial Unicode MS"/>
              </a:rPr>
              <a:t>0</a:t>
            </a:r>
            <a:r>
              <a:rPr kumimoji="0" lang="hi-IN" altLang="hi-IN" sz="1500" b="0" i="0" u="none" strike="noStrike" cap="none" normalizeH="0" baseline="0" dirty="0">
                <a:ln>
                  <a:noFill/>
                </a:ln>
                <a:solidFill>
                  <a:schemeClr val="tx1"/>
                </a:solidFill>
                <a:effectLst/>
              </a:rPr>
              <a:t> indicates an unsuccessful mission (failure to land), and </a:t>
            </a:r>
            <a:r>
              <a:rPr kumimoji="0" lang="hi-IN" altLang="hi-IN" sz="1500" b="0" i="0" u="none" strike="noStrike" cap="none" normalizeH="0" baseline="0" dirty="0">
                <a:ln>
                  <a:noFill/>
                </a:ln>
                <a:solidFill>
                  <a:schemeClr val="tx1"/>
                </a:solidFill>
                <a:effectLst/>
                <a:latin typeface="Arial Unicode MS"/>
              </a:rPr>
              <a:t>1</a:t>
            </a:r>
            <a:r>
              <a:rPr kumimoji="0" lang="hi-IN" altLang="hi-IN" sz="1500" b="0" i="0" u="none" strike="noStrike" cap="none" normalizeH="0" baseline="0" dirty="0">
                <a:ln>
                  <a:noFill/>
                </a:ln>
                <a:solidFill>
                  <a:schemeClr val="tx1"/>
                </a:solidFill>
                <a:effectLst/>
              </a:rPr>
              <a:t> indicates a successful mission (landed).</a:t>
            </a:r>
            <a:endParaRPr kumimoji="0" lang="hi-IN" altLang="hi-IN" sz="1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i-IN" altLang="hi-IN" sz="1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47845297-9B52-A76E-821C-CF2BB2371C90}"/>
              </a:ext>
            </a:extLst>
          </p:cNvPr>
          <p:cNvPicPr>
            <a:picLocks noChangeAspect="1"/>
          </p:cNvPicPr>
          <p:nvPr/>
        </p:nvPicPr>
        <p:blipFill>
          <a:blip r:embed="rId3"/>
          <a:stretch>
            <a:fillRect/>
          </a:stretch>
        </p:blipFill>
        <p:spPr>
          <a:xfrm>
            <a:off x="770011" y="1572809"/>
            <a:ext cx="8954276" cy="2453853"/>
          </a:xfrm>
          <a:prstGeom prst="rect">
            <a:avLst/>
          </a:prstGeom>
        </p:spPr>
      </p:pic>
      <p:sp>
        <p:nvSpPr>
          <p:cNvPr id="9" name="TextBox 8">
            <a:extLst>
              <a:ext uri="{FF2B5EF4-FFF2-40B4-BE49-F238E27FC236}">
                <a16:creationId xmlns:a16="http://schemas.microsoft.com/office/drawing/2014/main" id="{59007AD5-C6AB-AB69-24E0-D746DAF8EA71}"/>
              </a:ext>
            </a:extLst>
          </p:cNvPr>
          <p:cNvSpPr txBox="1"/>
          <p:nvPr/>
        </p:nvSpPr>
        <p:spPr>
          <a:xfrm>
            <a:off x="770011" y="4364278"/>
            <a:ext cx="6096000" cy="1477328"/>
          </a:xfrm>
          <a:prstGeom prst="rect">
            <a:avLst/>
          </a:prstGeom>
          <a:noFill/>
        </p:spPr>
        <p:txBody>
          <a:bodyPr wrap="square">
            <a:spAutoFit/>
          </a:bodyPr>
          <a:lstStyle/>
          <a:p>
            <a:r>
              <a:rPr lang="en-US" dirty="0"/>
              <a:t>This code filters the data to include only launch sites whose names begin with "CCA" and then groups them to get unique entries with the specified columns. The output will show only those launch sites starting with "CCA" along with their latitude, longitude, and a sample mission outcome.</a:t>
            </a:r>
            <a:endParaRPr lang="hi-IN"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0B1E9B2-9D72-5077-7D5A-186D1780101D}"/>
              </a:ext>
            </a:extLst>
          </p:cNvPr>
          <p:cNvPicPr>
            <a:picLocks noChangeAspect="1"/>
          </p:cNvPicPr>
          <p:nvPr/>
        </p:nvPicPr>
        <p:blipFill>
          <a:blip r:embed="rId3"/>
          <a:stretch>
            <a:fillRect/>
          </a:stretch>
        </p:blipFill>
        <p:spPr>
          <a:xfrm>
            <a:off x="770011" y="1628286"/>
            <a:ext cx="8961897" cy="419136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9AAEDDC-185F-24AF-BAB5-6A95C908B8A5}"/>
              </a:ext>
            </a:extLst>
          </p:cNvPr>
          <p:cNvPicPr>
            <a:picLocks noChangeAspect="1"/>
          </p:cNvPicPr>
          <p:nvPr/>
        </p:nvPicPr>
        <p:blipFill>
          <a:blip r:embed="rId3"/>
          <a:stretch>
            <a:fillRect/>
          </a:stretch>
        </p:blipFill>
        <p:spPr>
          <a:xfrm>
            <a:off x="867214" y="1508114"/>
            <a:ext cx="8314140" cy="356646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B060F37-3A26-5960-EF67-1C5BB78BA5D8}"/>
              </a:ext>
            </a:extLst>
          </p:cNvPr>
          <p:cNvPicPr>
            <a:picLocks noChangeAspect="1"/>
          </p:cNvPicPr>
          <p:nvPr/>
        </p:nvPicPr>
        <p:blipFill>
          <a:blip r:embed="rId3"/>
          <a:stretch>
            <a:fillRect/>
          </a:stretch>
        </p:blipFill>
        <p:spPr>
          <a:xfrm>
            <a:off x="857195" y="1608272"/>
            <a:ext cx="7126599" cy="3368735"/>
          </a:xfrm>
          <a:prstGeom prst="rect">
            <a:avLst/>
          </a:prstGeom>
        </p:spPr>
      </p:pic>
      <p:sp>
        <p:nvSpPr>
          <p:cNvPr id="8" name="TextBox 7">
            <a:extLst>
              <a:ext uri="{FF2B5EF4-FFF2-40B4-BE49-F238E27FC236}">
                <a16:creationId xmlns:a16="http://schemas.microsoft.com/office/drawing/2014/main" id="{13D5B28B-81F1-2637-72ED-7226EFA4A9EF}"/>
              </a:ext>
            </a:extLst>
          </p:cNvPr>
          <p:cNvSpPr txBox="1"/>
          <p:nvPr/>
        </p:nvSpPr>
        <p:spPr>
          <a:xfrm>
            <a:off x="943897" y="5312914"/>
            <a:ext cx="6096000" cy="369332"/>
          </a:xfrm>
          <a:prstGeom prst="rect">
            <a:avLst/>
          </a:prstGeom>
          <a:noFill/>
        </p:spPr>
        <p:txBody>
          <a:bodyPr wrap="square">
            <a:spAutoFit/>
          </a:bodyPr>
          <a:lstStyle/>
          <a:p>
            <a:r>
              <a:rPr lang="hi-IN" dirty="0"/>
              <a:t>04-06-2010</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543111A-3B4C-A09C-94D3-E6DF2C0B005A}"/>
              </a:ext>
            </a:extLst>
          </p:cNvPr>
          <p:cNvPicPr>
            <a:picLocks noChangeAspect="1"/>
          </p:cNvPicPr>
          <p:nvPr/>
        </p:nvPicPr>
        <p:blipFill>
          <a:blip r:embed="rId3"/>
          <a:stretch>
            <a:fillRect/>
          </a:stretch>
        </p:blipFill>
        <p:spPr>
          <a:xfrm>
            <a:off x="804408" y="1476195"/>
            <a:ext cx="9281964" cy="416088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22518" y="2654710"/>
            <a:ext cx="10869713" cy="36646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 Summary of all results</a:t>
            </a:r>
          </a:p>
          <a:p>
            <a:endParaRPr lang="en-US" sz="1500" dirty="0">
              <a:solidFill>
                <a:schemeClr val="tx1"/>
              </a:solidFill>
              <a:latin typeface="+mn-lt"/>
            </a:endParaRPr>
          </a:p>
          <a:p>
            <a:pPr marL="0" indent="0">
              <a:buNone/>
            </a:pPr>
            <a:r>
              <a:rPr lang="en-US" sz="1600" dirty="0">
                <a:solidFill>
                  <a:schemeClr val="tx1"/>
                </a:solidFill>
                <a:latin typeface="+mn-lt"/>
              </a:rPr>
              <a:t>In this project, we analyzed SpaceX launch data to predict rocket landing success. We used various models, including Logistic Regression, Support Vector Machine, Decision Tree, and K-Nearest Neighbors, to find the best predictor. The data was prepared by converting text information into numerical form and splitting it into training and test sets. After testing each model, we found one that achieved the highest accuracy in predicting landing outcomes. This model could help </a:t>
            </a:r>
            <a:r>
              <a:rPr lang="en-US" sz="1600" dirty="0" err="1">
                <a:solidFill>
                  <a:schemeClr val="tx1"/>
                </a:solidFill>
                <a:latin typeface="+mn-lt"/>
              </a:rPr>
              <a:t>SpaceY</a:t>
            </a:r>
            <a:r>
              <a:rPr lang="en-US" sz="1600" dirty="0">
                <a:solidFill>
                  <a:schemeClr val="tx1"/>
                </a:solidFill>
                <a:latin typeface="+mn-lt"/>
              </a:rPr>
              <a:t> to improve mission planning and increase landing success rates.</a:t>
            </a:r>
          </a:p>
          <a:p>
            <a:pPr marL="0" indent="0">
              <a:buNone/>
            </a:pPr>
            <a:endParaRPr lang="en-US" sz="1600" dirty="0">
              <a:solidFill>
                <a:schemeClr val="tx1"/>
              </a:solidFill>
              <a:latin typeface="+mn-lt"/>
            </a:endParaRPr>
          </a:p>
          <a:p>
            <a:pPr marL="0" indent="0">
              <a:buNone/>
            </a:pPr>
            <a:r>
              <a:rPr lang="en-US" sz="1600" dirty="0">
                <a:solidFill>
                  <a:schemeClr val="tx1"/>
                </a:solidFill>
                <a:latin typeface="+mn-lt"/>
              </a:rPr>
              <a:t>The project tested several models—Logistic Regression, Support Vector Machine, Decision Tree, and K-Nearest Neighbors—to predict successful SpaceX rocket landings. Each model was fine-tuned and evaluated on test data for accuracy. The best-performing model achieved a high accuracy, demonstrating strong reliability in predicting landing outcomes. Analysis with a confusion matrix showed it was effective in distinguishing successful landings from unsuccessful ones. This predictive model can help SpaceX enhance mission planning and improve landing success rates.</a:t>
            </a:r>
          </a:p>
          <a:p>
            <a:pPr marL="0" indent="0">
              <a:buNone/>
            </a:pPr>
            <a:endParaRPr lang="en-US" sz="1500" dirty="0">
              <a:solidFill>
                <a:schemeClr val="tx1"/>
              </a:solidFill>
              <a:latin typeface="+mn-lt"/>
            </a:endParaRPr>
          </a:p>
          <a:p>
            <a:pPr marL="0" indent="0">
              <a:buNone/>
            </a:pPr>
            <a:endParaRPr lang="en-US" sz="1500" dirty="0">
              <a:solidFill>
                <a:schemeClr val="tx1"/>
              </a:solidFill>
              <a:latin typeface="+mn-lt"/>
            </a:endParaRPr>
          </a:p>
          <a:p>
            <a:pPr marL="0" indent="0">
              <a:buNone/>
            </a:pPr>
            <a:endParaRPr lang="en-US" sz="1500" dirty="0">
              <a:solidFill>
                <a:schemeClr val="tx1"/>
              </a:solidFill>
              <a:latin typeface="+mn-lt"/>
            </a:endParaRPr>
          </a:p>
          <a:p>
            <a:endParaRPr lang="en-US" sz="1600" dirty="0"/>
          </a:p>
          <a:p>
            <a:endParaRPr lang="en-US"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7AC37C6E-3A50-B50B-7449-AC3210433474}"/>
              </a:ext>
            </a:extLst>
          </p:cNvPr>
          <p:cNvSpPr txBox="1"/>
          <p:nvPr/>
        </p:nvSpPr>
        <p:spPr>
          <a:xfrm>
            <a:off x="706227" y="1472136"/>
            <a:ext cx="10779546" cy="1077218"/>
          </a:xfrm>
          <a:prstGeom prst="rect">
            <a:avLst/>
          </a:prstGeom>
          <a:noFill/>
        </p:spPr>
        <p:txBody>
          <a:bodyPr wrap="square">
            <a:spAutoFit/>
          </a:bodyPr>
          <a:lstStyle/>
          <a:p>
            <a:r>
              <a:rPr lang="en-US" sz="1600" dirty="0"/>
              <a:t>The objective of this project was to analyze SpaceX launch data and build predictive models to determine the likelihood of a successful landing based on various features, such as payload mass, orbit type, and launch site. By employing machine learning algorithms and hyperparameter tuning, we aimed to identify the best model for predicting successful SpaceX landings. The insights gained from this analysis can help improve mission planning and increase the reliability of future launches.</a:t>
            </a:r>
            <a:endParaRPr lang="hi-IN" sz="1600"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0F0F6B4-1269-E90F-1EF2-62801796B5F8}"/>
              </a:ext>
            </a:extLst>
          </p:cNvPr>
          <p:cNvPicPr>
            <a:picLocks noChangeAspect="1"/>
          </p:cNvPicPr>
          <p:nvPr/>
        </p:nvPicPr>
        <p:blipFill>
          <a:blip r:embed="rId3"/>
          <a:stretch>
            <a:fillRect/>
          </a:stretch>
        </p:blipFill>
        <p:spPr>
          <a:xfrm>
            <a:off x="551677" y="1605747"/>
            <a:ext cx="10906295" cy="39017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A607A3C-2A90-62CA-A216-E0B576BE048D}"/>
              </a:ext>
            </a:extLst>
          </p:cNvPr>
          <p:cNvPicPr>
            <a:picLocks noChangeAspect="1"/>
          </p:cNvPicPr>
          <p:nvPr/>
        </p:nvPicPr>
        <p:blipFill>
          <a:blip r:embed="rId3"/>
          <a:stretch>
            <a:fillRect/>
          </a:stretch>
        </p:blipFill>
        <p:spPr>
          <a:xfrm>
            <a:off x="770011" y="1794262"/>
            <a:ext cx="5776461" cy="2895851"/>
          </a:xfrm>
          <a:prstGeom prst="rect">
            <a:avLst/>
          </a:prstGeom>
        </p:spPr>
      </p:pic>
      <p:pic>
        <p:nvPicPr>
          <p:cNvPr id="8" name="Picture 7">
            <a:extLst>
              <a:ext uri="{FF2B5EF4-FFF2-40B4-BE49-F238E27FC236}">
                <a16:creationId xmlns:a16="http://schemas.microsoft.com/office/drawing/2014/main" id="{B67D3EFC-0A03-C907-62F3-6973BC8ADFD5}"/>
              </a:ext>
            </a:extLst>
          </p:cNvPr>
          <p:cNvPicPr>
            <a:picLocks noChangeAspect="1"/>
          </p:cNvPicPr>
          <p:nvPr/>
        </p:nvPicPr>
        <p:blipFill>
          <a:blip r:embed="rId4"/>
          <a:stretch>
            <a:fillRect/>
          </a:stretch>
        </p:blipFill>
        <p:spPr>
          <a:xfrm>
            <a:off x="7284823" y="1794262"/>
            <a:ext cx="3636094" cy="32398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4C8519C-3EB1-61A1-B092-8B5E4D40212F}"/>
              </a:ext>
            </a:extLst>
          </p:cNvPr>
          <p:cNvPicPr>
            <a:picLocks noChangeAspect="1"/>
          </p:cNvPicPr>
          <p:nvPr/>
        </p:nvPicPr>
        <p:blipFill>
          <a:blip r:embed="rId3"/>
          <a:stretch>
            <a:fillRect/>
          </a:stretch>
        </p:blipFill>
        <p:spPr>
          <a:xfrm>
            <a:off x="734028" y="1730202"/>
            <a:ext cx="9647756" cy="449619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DE5399D-0AE6-73C2-8530-C42AADE591AB}"/>
              </a:ext>
            </a:extLst>
          </p:cNvPr>
          <p:cNvPicPr>
            <a:picLocks noChangeAspect="1"/>
          </p:cNvPicPr>
          <p:nvPr/>
        </p:nvPicPr>
        <p:blipFill>
          <a:blip r:embed="rId3"/>
          <a:stretch>
            <a:fillRect/>
          </a:stretch>
        </p:blipFill>
        <p:spPr>
          <a:xfrm>
            <a:off x="872594" y="1524445"/>
            <a:ext cx="6081287" cy="47019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NASA Johnson Space Center's coordinate</a:t>
            </a:r>
          </a:p>
        </p:txBody>
      </p:sp>
      <p:pic>
        <p:nvPicPr>
          <p:cNvPr id="6" name="Picture 5">
            <a:extLst>
              <a:ext uri="{FF2B5EF4-FFF2-40B4-BE49-F238E27FC236}">
                <a16:creationId xmlns:a16="http://schemas.microsoft.com/office/drawing/2014/main" id="{B4FD7E4F-D67D-7B7D-4AB4-B9A4A96B6B03}"/>
              </a:ext>
            </a:extLst>
          </p:cNvPr>
          <p:cNvPicPr>
            <a:picLocks noChangeAspect="1"/>
          </p:cNvPicPr>
          <p:nvPr/>
        </p:nvPicPr>
        <p:blipFill>
          <a:blip r:embed="rId3"/>
          <a:stretch>
            <a:fillRect/>
          </a:stretch>
        </p:blipFill>
        <p:spPr>
          <a:xfrm>
            <a:off x="914082" y="1508860"/>
            <a:ext cx="4503810" cy="3368332"/>
          </a:xfrm>
          <a:prstGeom prst="rect">
            <a:avLst/>
          </a:prstGeom>
        </p:spPr>
      </p:pic>
      <p:sp>
        <p:nvSpPr>
          <p:cNvPr id="7" name="TextBox 6">
            <a:extLst>
              <a:ext uri="{FF2B5EF4-FFF2-40B4-BE49-F238E27FC236}">
                <a16:creationId xmlns:a16="http://schemas.microsoft.com/office/drawing/2014/main" id="{9720F774-DFB4-6F1B-25CB-86AD8EC6F2A8}"/>
              </a:ext>
            </a:extLst>
          </p:cNvPr>
          <p:cNvSpPr txBox="1"/>
          <p:nvPr/>
        </p:nvSpPr>
        <p:spPr>
          <a:xfrm>
            <a:off x="6440129" y="1729233"/>
            <a:ext cx="5152103" cy="1754326"/>
          </a:xfrm>
          <a:prstGeom prst="rect">
            <a:avLst/>
          </a:prstGeom>
          <a:noFill/>
        </p:spPr>
        <p:txBody>
          <a:bodyPr wrap="square">
            <a:spAutoFit/>
          </a:bodyPr>
          <a:lstStyle/>
          <a:p>
            <a:r>
              <a:rPr lang="en-US" dirty="0"/>
              <a:t>This code highlights NASA Johnson Space Center on the map with an orange-filled circle and a labeled marker, providing a clear visual cue and textual information about the location. Users can interact with the circle to see additional information in the popup.</a:t>
            </a:r>
            <a:endParaRPr lang="hi-IN"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Circle and Marker</a:t>
            </a:r>
          </a:p>
        </p:txBody>
      </p:sp>
      <p:pic>
        <p:nvPicPr>
          <p:cNvPr id="4" name="Picture 3">
            <a:extLst>
              <a:ext uri="{FF2B5EF4-FFF2-40B4-BE49-F238E27FC236}">
                <a16:creationId xmlns:a16="http://schemas.microsoft.com/office/drawing/2014/main" id="{75071B3F-2139-484D-FA93-8F090D94D980}"/>
              </a:ext>
            </a:extLst>
          </p:cNvPr>
          <p:cNvPicPr>
            <a:picLocks noChangeAspect="1"/>
          </p:cNvPicPr>
          <p:nvPr/>
        </p:nvPicPr>
        <p:blipFill>
          <a:blip r:embed="rId3"/>
          <a:stretch>
            <a:fillRect/>
          </a:stretch>
        </p:blipFill>
        <p:spPr>
          <a:xfrm>
            <a:off x="2836782" y="1501584"/>
            <a:ext cx="5451811" cy="2551036"/>
          </a:xfrm>
          <a:prstGeom prst="rect">
            <a:avLst/>
          </a:prstGeom>
        </p:spPr>
      </p:pic>
      <p:sp>
        <p:nvSpPr>
          <p:cNvPr id="10" name="TextBox 9">
            <a:extLst>
              <a:ext uri="{FF2B5EF4-FFF2-40B4-BE49-F238E27FC236}">
                <a16:creationId xmlns:a16="http://schemas.microsoft.com/office/drawing/2014/main" id="{C00E485C-609B-DF14-9ECA-DA46DCAD47E1}"/>
              </a:ext>
            </a:extLst>
          </p:cNvPr>
          <p:cNvSpPr txBox="1"/>
          <p:nvPr/>
        </p:nvSpPr>
        <p:spPr>
          <a:xfrm>
            <a:off x="658760" y="4270395"/>
            <a:ext cx="11139949" cy="1938992"/>
          </a:xfrm>
          <a:prstGeom prst="rect">
            <a:avLst/>
          </a:prstGeom>
          <a:noFill/>
        </p:spPr>
        <p:txBody>
          <a:bodyPr wrap="square">
            <a:spAutoFit/>
          </a:bodyPr>
          <a:lstStyle/>
          <a:p>
            <a:endParaRPr lang="en-US" sz="1200" dirty="0"/>
          </a:p>
          <a:p>
            <a:r>
              <a:rPr lang="en-US" sz="1200" dirty="0"/>
              <a:t>This map displays key SpaceX launch and landing sites across the United States. Each site is marked with a location label, showing the coordinates of the following sites:</a:t>
            </a:r>
          </a:p>
          <a:p>
            <a:pPr>
              <a:buFont typeface="+mj-lt"/>
              <a:buAutoNum type="arabicPeriod"/>
            </a:pPr>
            <a:r>
              <a:rPr lang="en-US" sz="1200" b="1" dirty="0"/>
              <a:t>VAFB SLC-4E</a:t>
            </a:r>
            <a:r>
              <a:rPr lang="en-US" sz="1200" dirty="0"/>
              <a:t>: Located in California, the Vandenberg Air Force Base (Space Launch Complex 4 East) appears in the southwestern region. This is a significant site for polar launches and other orbits that benefit from a west coast location.</a:t>
            </a:r>
          </a:p>
          <a:p>
            <a:pPr>
              <a:buFont typeface="+mj-lt"/>
              <a:buAutoNum type="arabicPeriod"/>
            </a:pPr>
            <a:r>
              <a:rPr lang="en-US" sz="1200" b="1" dirty="0"/>
              <a:t>CCAFS BOC and LC-39A</a:t>
            </a:r>
            <a:r>
              <a:rPr lang="en-US" sz="1200" dirty="0"/>
              <a:t>: Situated on the eastern coast of Florida, near Cape Canaveral, these labels refer to the Cape Canaveral Air Force Station (CCAFS) and Kennedy Space Center's Launch Complex 39A (LC-39A). These locations are crucial for launches that benefit from proximity to the equator, providing efficient trajectories for geostationary orbits and other mission profiles.</a:t>
            </a:r>
          </a:p>
          <a:p>
            <a:r>
              <a:rPr lang="en-US" sz="1200" dirty="0"/>
              <a:t>Each site has a clear label positioned with bright orange text, enhancing visibility. The layout effectively conveys geographic distinctions, showing the concentration of launch facilities on the coasts, with Florida and California serving as SpaceX's primary launch and landing points. This map could be helpful for users interested in understanding SpaceX's strategic locations within the United States, demonstrating the geographic spread that supports a range of orbital missions.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a:t>
            </a:r>
          </a:p>
        </p:txBody>
      </p:sp>
      <p:pic>
        <p:nvPicPr>
          <p:cNvPr id="4" name="Picture 3">
            <a:extLst>
              <a:ext uri="{FF2B5EF4-FFF2-40B4-BE49-F238E27FC236}">
                <a16:creationId xmlns:a16="http://schemas.microsoft.com/office/drawing/2014/main" id="{78F63381-E195-37CF-C004-E050F3C81C78}"/>
              </a:ext>
            </a:extLst>
          </p:cNvPr>
          <p:cNvPicPr>
            <a:picLocks noChangeAspect="1"/>
          </p:cNvPicPr>
          <p:nvPr/>
        </p:nvPicPr>
        <p:blipFill>
          <a:blip r:embed="rId3"/>
          <a:stretch>
            <a:fillRect/>
          </a:stretch>
        </p:blipFill>
        <p:spPr>
          <a:xfrm>
            <a:off x="941982" y="2071246"/>
            <a:ext cx="4344854" cy="2032165"/>
          </a:xfrm>
          <a:prstGeom prst="rect">
            <a:avLst/>
          </a:prstGeom>
        </p:spPr>
      </p:pic>
      <p:sp>
        <p:nvSpPr>
          <p:cNvPr id="7" name="TextBox 6">
            <a:extLst>
              <a:ext uri="{FF2B5EF4-FFF2-40B4-BE49-F238E27FC236}">
                <a16:creationId xmlns:a16="http://schemas.microsoft.com/office/drawing/2014/main" id="{67556D83-9A73-21CF-CF83-2BDA58E755CE}"/>
              </a:ext>
            </a:extLst>
          </p:cNvPr>
          <p:cNvSpPr txBox="1"/>
          <p:nvPr/>
        </p:nvSpPr>
        <p:spPr>
          <a:xfrm>
            <a:off x="5666772" y="1446300"/>
            <a:ext cx="6096000" cy="3600986"/>
          </a:xfrm>
          <a:prstGeom prst="rect">
            <a:avLst/>
          </a:prstGeom>
          <a:noFill/>
        </p:spPr>
        <p:txBody>
          <a:bodyPr wrap="square">
            <a:spAutoFit/>
          </a:bodyPr>
          <a:lstStyle/>
          <a:p>
            <a:endParaRPr lang="en-US" sz="1200" dirty="0"/>
          </a:p>
          <a:p>
            <a:r>
              <a:rPr lang="en-US" sz="1200" dirty="0"/>
              <a:t>This detailed map view focuses on </a:t>
            </a:r>
            <a:r>
              <a:rPr lang="en-US" sz="1200" b="1" dirty="0"/>
              <a:t>Cape Canaveral Air Force Station's Launch Complex 40 (CCAFS SLC-40)</a:t>
            </a:r>
            <a:r>
              <a:rPr lang="en-US" sz="1200" dirty="0"/>
              <a:t>, which is one of SpaceX's primary launch sites. The markers and icons provide specific information:</a:t>
            </a:r>
          </a:p>
          <a:p>
            <a:pPr>
              <a:buFont typeface="+mj-lt"/>
              <a:buAutoNum type="arabicPeriod"/>
            </a:pPr>
            <a:r>
              <a:rPr lang="en-US" sz="1200" b="1" dirty="0"/>
              <a:t>Cluster of Markers</a:t>
            </a:r>
            <a:r>
              <a:rPr lang="en-US" sz="1200" dirty="0"/>
              <a:t>: The markers with red and green icons seem to represent different launch outcomes or statuses, potentially differentiating successful and unsuccessful launches. Green markers typically denote successful landings or missions, while red markers may represent unsuccessful attempts. This clustering could indicate multiple events associated with this location.</a:t>
            </a:r>
          </a:p>
          <a:p>
            <a:pPr>
              <a:buFont typeface="+mj-lt"/>
              <a:buAutoNum type="arabicPeriod"/>
            </a:pPr>
            <a:r>
              <a:rPr lang="en-US" sz="1200" b="1" dirty="0"/>
              <a:t>Overlapping Circles</a:t>
            </a:r>
            <a:r>
              <a:rPr lang="en-US" sz="1200" dirty="0"/>
              <a:t>: The orange circles likely represent zones of interest or range areas around the launch site, highlighting its boundaries or operational zones.</a:t>
            </a:r>
          </a:p>
          <a:p>
            <a:pPr>
              <a:buFont typeface="+mj-lt"/>
              <a:buAutoNum type="arabicPeriod"/>
            </a:pPr>
            <a:r>
              <a:rPr lang="en-US" sz="1200" b="1" dirty="0"/>
              <a:t>Popup Label</a:t>
            </a:r>
            <a:r>
              <a:rPr lang="en-US" sz="1200" dirty="0"/>
              <a:t>: The popup label "CCAFS SLC-40" provides quick reference to the launch site's name, which is helpful for users to identify the specific complex.</a:t>
            </a:r>
          </a:p>
          <a:p>
            <a:pPr>
              <a:buFont typeface="+mj-lt"/>
              <a:buAutoNum type="arabicPeriod"/>
            </a:pPr>
            <a:r>
              <a:rPr lang="en-US" sz="1200" b="1" dirty="0"/>
              <a:t>Nearby Facilities and Roads</a:t>
            </a:r>
            <a:r>
              <a:rPr lang="en-US" sz="1200" dirty="0"/>
              <a:t>: The surrounding structures, roads, and parking areas (labeled "P") reflect the infrastructure surrounding the launch complex, indicating its accessibility and the presence of supporting facilities.</a:t>
            </a:r>
          </a:p>
          <a:p>
            <a:r>
              <a:rPr lang="en-US" sz="1200" dirty="0"/>
              <a:t>This detailed mapping and use of markers provide insights into the activities and historical events at CCAFS SLC-40, allowing users to understand the site's operational history visually. It’s a valuable layout for tracking launch outcomes at this specific SpaceX launch site.</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a:t>
            </a:r>
          </a:p>
        </p:txBody>
      </p:sp>
      <p:pic>
        <p:nvPicPr>
          <p:cNvPr id="4" name="Picture 3">
            <a:extLst>
              <a:ext uri="{FF2B5EF4-FFF2-40B4-BE49-F238E27FC236}">
                <a16:creationId xmlns:a16="http://schemas.microsoft.com/office/drawing/2014/main" id="{0D75E294-9F29-3261-B2B5-09A921645F85}"/>
              </a:ext>
            </a:extLst>
          </p:cNvPr>
          <p:cNvPicPr>
            <a:picLocks noChangeAspect="1"/>
          </p:cNvPicPr>
          <p:nvPr/>
        </p:nvPicPr>
        <p:blipFill>
          <a:blip r:embed="rId3"/>
          <a:stretch>
            <a:fillRect/>
          </a:stretch>
        </p:blipFill>
        <p:spPr>
          <a:xfrm>
            <a:off x="658368" y="1415431"/>
            <a:ext cx="9290304" cy="3259042"/>
          </a:xfrm>
          <a:prstGeom prst="rect">
            <a:avLst/>
          </a:prstGeom>
        </p:spPr>
      </p:pic>
      <p:sp>
        <p:nvSpPr>
          <p:cNvPr id="7" name="TextBox 6">
            <a:extLst>
              <a:ext uri="{FF2B5EF4-FFF2-40B4-BE49-F238E27FC236}">
                <a16:creationId xmlns:a16="http://schemas.microsoft.com/office/drawing/2014/main" id="{9803D6A6-B3B5-0824-4B5A-CD79B3F2C942}"/>
              </a:ext>
            </a:extLst>
          </p:cNvPr>
          <p:cNvSpPr txBox="1"/>
          <p:nvPr/>
        </p:nvSpPr>
        <p:spPr>
          <a:xfrm>
            <a:off x="505215" y="4750071"/>
            <a:ext cx="10952757" cy="1384995"/>
          </a:xfrm>
          <a:prstGeom prst="rect">
            <a:avLst/>
          </a:prstGeom>
          <a:noFill/>
        </p:spPr>
        <p:txBody>
          <a:bodyPr wrap="square">
            <a:spAutoFit/>
          </a:bodyPr>
          <a:lstStyle/>
          <a:p>
            <a:endParaRPr lang="en-US" sz="1200" dirty="0"/>
          </a:p>
          <a:p>
            <a:r>
              <a:rPr lang="en-US" sz="1200" dirty="0"/>
              <a:t>This pie chart illustrates the distribution of successful SpaceX launches across different launch sites. The majority of successful launches occurred at the </a:t>
            </a:r>
            <a:r>
              <a:rPr lang="en-US" sz="1200" b="1" dirty="0"/>
              <a:t>KSC LC-39A</a:t>
            </a:r>
            <a:r>
              <a:rPr lang="en-US" sz="1200" dirty="0"/>
              <a:t> site, accounting for </a:t>
            </a:r>
            <a:r>
              <a:rPr lang="en-US" sz="1200" b="1" dirty="0"/>
              <a:t>41.7%</a:t>
            </a:r>
            <a:r>
              <a:rPr lang="en-US" sz="1200" dirty="0"/>
              <a:t> of the total, indicating it is the most frequently used or perhaps most reliable site for successful launches. Following KSC LC-39A, </a:t>
            </a:r>
            <a:r>
              <a:rPr lang="en-US" sz="1200" b="1" dirty="0"/>
              <a:t>CCAFS LC-40</a:t>
            </a:r>
            <a:r>
              <a:rPr lang="en-US" sz="1200" dirty="0"/>
              <a:t> holds </a:t>
            </a:r>
            <a:r>
              <a:rPr lang="en-US" sz="1200" b="1" dirty="0"/>
              <a:t>29.2%</a:t>
            </a:r>
            <a:r>
              <a:rPr lang="en-US" sz="1200" dirty="0"/>
              <a:t> of successful launches, suggesting it is also a significant site but with a slightly lower success count. </a:t>
            </a:r>
            <a:r>
              <a:rPr lang="en-US" sz="1200" b="1" dirty="0"/>
              <a:t>VAFB SLC-4E</a:t>
            </a:r>
            <a:r>
              <a:rPr lang="en-US" sz="1200" dirty="0"/>
              <a:t> and </a:t>
            </a:r>
            <a:r>
              <a:rPr lang="en-US" sz="1200" b="1" dirty="0"/>
              <a:t>CCAFS SLC-40</a:t>
            </a:r>
            <a:r>
              <a:rPr lang="en-US" sz="1200" dirty="0"/>
              <a:t> show lower success rates, with </a:t>
            </a:r>
            <a:r>
              <a:rPr lang="en-US" sz="1200" b="1" dirty="0"/>
              <a:t>16.7%</a:t>
            </a:r>
            <a:r>
              <a:rPr lang="en-US" sz="1200" dirty="0"/>
              <a:t> and </a:t>
            </a:r>
            <a:r>
              <a:rPr lang="en-US" sz="1200" b="1" dirty="0"/>
              <a:t>12.5%</a:t>
            </a:r>
            <a:r>
              <a:rPr lang="en-US" sz="1200" dirty="0"/>
              <a:t> respectively, which might indicate less frequent usage or lower reliability for these specific missions.</a:t>
            </a:r>
          </a:p>
          <a:p>
            <a:r>
              <a:rPr lang="en-US" sz="1200" dirty="0"/>
              <a:t>These insights help highlight KSC LC-39A as a key site for successful launches and may guide decision-making for future launch planning, particularly if the goal is to maximize mission success.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63329"/>
            <a:ext cx="10682697" cy="285649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900" b="0" i="0" dirty="0">
                <a:solidFill>
                  <a:srgbClr val="333333"/>
                </a:solidFill>
                <a:effectLst/>
                <a:latin typeface="Source Sans Pro" panose="020B0604020202020204" pitchFamily="34" charset="0"/>
              </a:rPr>
              <a:t>In this capstone, we predicted if the Falcon 9 first stage will land successfully. SpaceX advertises Falcon 9 rocket launches on its website, with a cost of 62 million dollars; other providers cost upward of 165 million dollars each, much of the savings is because SpaceX can reuse the first stage. </a:t>
            </a: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1900" dirty="0">
                <a:solidFill>
                  <a:srgbClr val="333333"/>
                </a:solidFill>
                <a:latin typeface="Source Sans Pro" panose="020B0604020202020204" pitchFamily="34" charset="0"/>
              </a:rPr>
              <a:t>Can we determine if the first stage will land?</a:t>
            </a:r>
          </a:p>
          <a:p>
            <a:pPr marL="0" indent="0">
              <a:spcBef>
                <a:spcPts val="1400"/>
              </a:spcBef>
              <a:buNone/>
            </a:pPr>
            <a:r>
              <a:rPr lang="en-US" sz="1900" dirty="0">
                <a:solidFill>
                  <a:srgbClr val="333333"/>
                </a:solidFill>
                <a:latin typeface="Source Sans Pro" panose="020B0604020202020204" pitchFamily="34" charset="0"/>
              </a:rPr>
              <a:t>Can we can determine the cost of a launch?</a:t>
            </a:r>
          </a:p>
          <a:p>
            <a:pPr marL="0" indent="0">
              <a:spcBef>
                <a:spcPts val="1400"/>
              </a:spcBef>
              <a:buNone/>
            </a:pPr>
            <a:r>
              <a:rPr lang="en-US" sz="1900" dirty="0">
                <a:solidFill>
                  <a:srgbClr val="333333"/>
                </a:solidFill>
                <a:latin typeface="Source Sans Pro" panose="020B0604020202020204" pitchFamily="34" charset="0"/>
              </a:rPr>
              <a:t>This information can be used if an alternate company wants to bid against SpaceX for a rocket launch</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 Site</a:t>
            </a:r>
          </a:p>
        </p:txBody>
      </p:sp>
      <p:pic>
        <p:nvPicPr>
          <p:cNvPr id="4" name="Picture 3">
            <a:extLst>
              <a:ext uri="{FF2B5EF4-FFF2-40B4-BE49-F238E27FC236}">
                <a16:creationId xmlns:a16="http://schemas.microsoft.com/office/drawing/2014/main" id="{704D9B84-C41F-F903-73B5-65A409BE974A}"/>
              </a:ext>
            </a:extLst>
          </p:cNvPr>
          <p:cNvPicPr>
            <a:picLocks noChangeAspect="1"/>
          </p:cNvPicPr>
          <p:nvPr/>
        </p:nvPicPr>
        <p:blipFill>
          <a:blip r:embed="rId3"/>
          <a:stretch>
            <a:fillRect/>
          </a:stretch>
        </p:blipFill>
        <p:spPr>
          <a:xfrm>
            <a:off x="770011" y="1646454"/>
            <a:ext cx="9781563" cy="3229531"/>
          </a:xfrm>
          <a:prstGeom prst="rect">
            <a:avLst/>
          </a:prstGeom>
        </p:spPr>
      </p:pic>
      <p:sp>
        <p:nvSpPr>
          <p:cNvPr id="7" name="TextBox 6">
            <a:extLst>
              <a:ext uri="{FF2B5EF4-FFF2-40B4-BE49-F238E27FC236}">
                <a16:creationId xmlns:a16="http://schemas.microsoft.com/office/drawing/2014/main" id="{F701FBAE-34BA-B15A-0C2D-4743AEA6FEAF}"/>
              </a:ext>
            </a:extLst>
          </p:cNvPr>
          <p:cNvSpPr txBox="1"/>
          <p:nvPr/>
        </p:nvSpPr>
        <p:spPr>
          <a:xfrm>
            <a:off x="622883" y="5165188"/>
            <a:ext cx="10173748" cy="646331"/>
          </a:xfrm>
          <a:prstGeom prst="rect">
            <a:avLst/>
          </a:prstGeom>
          <a:noFill/>
        </p:spPr>
        <p:txBody>
          <a:bodyPr wrap="square">
            <a:spAutoFit/>
          </a:bodyPr>
          <a:lstStyle/>
          <a:p>
            <a:r>
              <a:rPr lang="en-US" sz="1200" dirty="0"/>
              <a:t>This pie chart shows the success versus failure rate for launches at the </a:t>
            </a:r>
            <a:r>
              <a:rPr lang="en-US" sz="1200" b="1" dirty="0"/>
              <a:t>CCAFS LC-40</a:t>
            </a:r>
            <a:r>
              <a:rPr lang="en-US" sz="1200" dirty="0"/>
              <a:t> site. The data indicates a </a:t>
            </a:r>
            <a:r>
              <a:rPr lang="en-US" sz="1200" b="1" dirty="0"/>
              <a:t>73.1%</a:t>
            </a:r>
            <a:r>
              <a:rPr lang="en-US" sz="1200" dirty="0"/>
              <a:t> success rate, while </a:t>
            </a:r>
            <a:r>
              <a:rPr lang="en-US" sz="1200" b="1" dirty="0"/>
              <a:t>26.9%</a:t>
            </a:r>
            <a:r>
              <a:rPr lang="en-US" sz="1200" dirty="0"/>
              <a:t> of launches at this site resulted in failure. This high success rate suggests that CCAFS LC-40 has generally reliable outcomes, though there remains a notable proportion of failed launches. This information can be valuable for assessing the reliability of this specific site in future launch decisions.</a:t>
            </a:r>
            <a:endParaRPr lang="hi-IN" sz="1200"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 for all sites</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63D1264D-D18D-4A03-F537-EE4323B7CE90}"/>
              </a:ext>
            </a:extLst>
          </p:cNvPr>
          <p:cNvPicPr>
            <a:picLocks noChangeAspect="1"/>
          </p:cNvPicPr>
          <p:nvPr/>
        </p:nvPicPr>
        <p:blipFill>
          <a:blip r:embed="rId3"/>
          <a:stretch>
            <a:fillRect/>
          </a:stretch>
        </p:blipFill>
        <p:spPr>
          <a:xfrm>
            <a:off x="770009" y="1043657"/>
            <a:ext cx="10515601" cy="3629310"/>
          </a:xfrm>
          <a:prstGeom prst="rect">
            <a:avLst/>
          </a:prstGeom>
        </p:spPr>
      </p:pic>
      <p:sp>
        <p:nvSpPr>
          <p:cNvPr id="9" name="TextBox 8">
            <a:extLst>
              <a:ext uri="{FF2B5EF4-FFF2-40B4-BE49-F238E27FC236}">
                <a16:creationId xmlns:a16="http://schemas.microsoft.com/office/drawing/2014/main" id="{78EEF68A-166A-8200-1C30-000F15D4CB11}"/>
              </a:ext>
            </a:extLst>
          </p:cNvPr>
          <p:cNvSpPr txBox="1"/>
          <p:nvPr/>
        </p:nvSpPr>
        <p:spPr>
          <a:xfrm>
            <a:off x="648049" y="5011340"/>
            <a:ext cx="10637561" cy="1015663"/>
          </a:xfrm>
          <a:prstGeom prst="rect">
            <a:avLst/>
          </a:prstGeom>
          <a:noFill/>
        </p:spPr>
        <p:txBody>
          <a:bodyPr wrap="square">
            <a:spAutoFit/>
          </a:bodyPr>
          <a:lstStyle/>
          <a:p>
            <a:r>
              <a:rPr lang="en-US" sz="1200" dirty="0"/>
              <a:t>This scatter plot visualizes the relationship between payload mass (x-axis) and launch outcome (y-axis) across all launch sites. Each point represents a launch, with the payload mass shown along the x-axis, the success (1) or failure (0) of the launch on the y-axis, and the color indicating the booster version used. The spread of points suggests that launches with varying payload masses have different outcomes, but there is no clear trend in payload mass affecting success rates directly, as both successful and unsuccessful outcomes appear across payload ranges. The color differentiation for booster versions provides insight into which versions correlate more with successful launches, enabling analysis of performance across different booster models.</a:t>
            </a:r>
            <a:endParaRPr lang="hi-IN" sz="12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216251E-F8A0-54C0-D226-038F912F6F9A}"/>
              </a:ext>
            </a:extLst>
          </p:cNvPr>
          <p:cNvPicPr>
            <a:picLocks noChangeAspect="1"/>
          </p:cNvPicPr>
          <p:nvPr/>
        </p:nvPicPr>
        <p:blipFill>
          <a:blip r:embed="rId3"/>
          <a:stretch>
            <a:fillRect/>
          </a:stretch>
        </p:blipFill>
        <p:spPr>
          <a:xfrm>
            <a:off x="1189549" y="1433512"/>
            <a:ext cx="8220075" cy="52101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1235364-9388-E2A1-5C5C-E779F3359581}"/>
              </a:ext>
            </a:extLst>
          </p:cNvPr>
          <p:cNvPicPr>
            <a:picLocks noChangeAspect="1"/>
          </p:cNvPicPr>
          <p:nvPr/>
        </p:nvPicPr>
        <p:blipFill>
          <a:blip r:embed="rId3"/>
          <a:stretch>
            <a:fillRect/>
          </a:stretch>
        </p:blipFill>
        <p:spPr>
          <a:xfrm>
            <a:off x="1389113" y="1892517"/>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Rectangle 2">
            <a:extLst>
              <a:ext uri="{FF2B5EF4-FFF2-40B4-BE49-F238E27FC236}">
                <a16:creationId xmlns:a16="http://schemas.microsoft.com/office/drawing/2014/main" id="{F3278E1E-6B49-CC4C-8841-A8BEDB37FF84}"/>
              </a:ext>
            </a:extLst>
          </p:cNvPr>
          <p:cNvSpPr>
            <a:spLocks noChangeArrowheads="1"/>
          </p:cNvSpPr>
          <p:nvPr/>
        </p:nvSpPr>
        <p:spPr bwMode="auto">
          <a:xfrm rot="10800000" flipV="1">
            <a:off x="663452" y="1534239"/>
            <a:ext cx="1079452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hi-IN" altLang="hi-IN" sz="1800" b="1" i="0" u="none" strike="noStrike" cap="none" normalizeH="0" baseline="0" dirty="0">
                <a:ln>
                  <a:noFill/>
                </a:ln>
                <a:solidFill>
                  <a:schemeClr val="tx1"/>
                </a:solidFill>
                <a:effectLst/>
                <a:latin typeface="Arial" panose="020B0604020202020204" pitchFamily="34" charset="0"/>
              </a:rPr>
              <a:t>Predicting First Stage Landing</a:t>
            </a:r>
            <a:r>
              <a:rPr kumimoji="0" lang="hi-IN" altLang="hi-IN" sz="1800" b="0" i="0" u="none" strike="noStrike" cap="none" normalizeH="0" baseline="0" dirty="0">
                <a:ln>
                  <a:noFill/>
                </a:ln>
                <a:solidFill>
                  <a:schemeClr val="tx1"/>
                </a:solidFill>
                <a:effectLst/>
                <a:latin typeface="Arial" panose="020B0604020202020204" pitchFamily="34" charset="0"/>
              </a:rPr>
              <a:t>: Through our machine learning analysis, we found that logistic regression, support vector machines, and k-nearest neighbors achieved around 83% accuracy in predicting whether the first stage would land successfully. This indicates a strong potential for using historical data to predict landing outcomes, helping SpaceX or competitors anticipate the likelihood of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hi-IN" altLang="hi-IN" sz="1800" b="1" i="0" u="none" strike="noStrike" cap="none" normalizeH="0" baseline="0" dirty="0">
                <a:ln>
                  <a:noFill/>
                </a:ln>
                <a:solidFill>
                  <a:schemeClr val="tx1"/>
                </a:solidFill>
                <a:effectLst/>
                <a:latin typeface="Arial" panose="020B0604020202020204" pitchFamily="34" charset="0"/>
              </a:rPr>
              <a:t>Estimating Launch Costs</a:t>
            </a:r>
            <a:r>
              <a:rPr kumimoji="0" lang="hi-IN" altLang="hi-IN" sz="1800" b="0" i="0" u="none" strike="noStrike" cap="none" normalizeH="0" baseline="0" dirty="0">
                <a:ln>
                  <a:noFill/>
                </a:ln>
                <a:solidFill>
                  <a:schemeClr val="tx1"/>
                </a:solidFill>
                <a:effectLst/>
                <a:latin typeface="Arial" panose="020B0604020202020204" pitchFamily="34" charset="0"/>
              </a:rPr>
              <a:t>: Although our analysis focused on launch success, certain factors we explored, like payload mass and launch site, can be indicators of cost. Additional features such as mission complexity, customer requirements, and specific cost data could be incorporated in future models to better estimate launch costs. A detailed cost analysis can provide a competitive advantage for companies bidding against SpaceX.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hi-IN" altLang="hi-IN" sz="1800" b="1" i="0" u="none" strike="noStrike" cap="none" normalizeH="0" baseline="0" dirty="0">
                <a:ln>
                  <a:noFill/>
                </a:ln>
                <a:solidFill>
                  <a:schemeClr val="tx1"/>
                </a:solidFill>
                <a:effectLst/>
                <a:latin typeface="Arial" panose="020B0604020202020204" pitchFamily="34" charset="0"/>
              </a:rPr>
              <a:t>Competitive Bidding Insights</a:t>
            </a:r>
            <a:r>
              <a:rPr kumimoji="0" lang="hi-IN" altLang="hi-IN" sz="1800" b="0" i="0" u="none" strike="noStrike" cap="none" normalizeH="0" baseline="0" dirty="0">
                <a:ln>
                  <a:noFill/>
                </a:ln>
                <a:solidFill>
                  <a:schemeClr val="tx1"/>
                </a:solidFill>
                <a:effectLst/>
                <a:latin typeface="Arial" panose="020B0604020202020204" pitchFamily="34" charset="0"/>
              </a:rPr>
              <a:t>: The insights from our exploratory analysis and machine learning results could aid alternate companies by identifying factors that contribute to successful missions. Competitors could optimize their launch bids by understanding conditions that maximize landing success, which in turn lowers costs through reusability.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hi-IN" altLang="hi-IN" sz="1800" b="1" i="0" u="none" strike="noStrike" cap="none" normalizeH="0" baseline="0" dirty="0">
                <a:ln>
                  <a:noFill/>
                </a:ln>
                <a:solidFill>
                  <a:schemeClr val="tx1"/>
                </a:solidFill>
                <a:effectLst/>
                <a:latin typeface="Arial" panose="020B0604020202020204" pitchFamily="34" charset="0"/>
              </a:rPr>
              <a:t>Future Applications</a:t>
            </a:r>
            <a:r>
              <a:rPr kumimoji="0" lang="hi-IN" altLang="hi-IN" sz="1800" b="0" i="0" u="none" strike="noStrike" cap="none" normalizeH="0" baseline="0" dirty="0">
                <a:ln>
                  <a:noFill/>
                </a:ln>
                <a:solidFill>
                  <a:schemeClr val="tx1"/>
                </a:solidFill>
                <a:effectLst/>
                <a:latin typeface="Arial" panose="020B0604020202020204" pitchFamily="34" charset="0"/>
              </a:rPr>
              <a:t>: By expanding the dataset to include more detailed cost-related variables, alternate companies can use similar predictive models to simulate scenarios and propose competitive bids. The use of machine learning could enable more precise predictions of costs and outcomes, creating a strategic advantage in the space industry.</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files are located in </a:t>
            </a:r>
            <a:r>
              <a:rPr lang="en-US" sz="2200" dirty="0" err="1">
                <a:solidFill>
                  <a:schemeClr val="accent3">
                    <a:lumMod val="25000"/>
                  </a:schemeClr>
                </a:solidFill>
                <a:latin typeface="Abadi" panose="020B0604020104020204" pitchFamily="34" charset="0"/>
              </a:rPr>
              <a:t>gitbub</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https://github.com/rlis123456/DatascienceCapstoneSpaceX/</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used for this project was sourced from a public SpaceX dataset, which includes details about each rocket launch. The dataset contains various attributes such as payload mass, orbit type, launch site, and landing outcome (success or failure).The data was collected from reliable online sources, which recorded historical data for SpaceX launches, covering both successful and unsuccessful missions.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r>
              <a:rPr lang="en-US" dirty="0" err="1"/>
              <a:t>Github</a:t>
            </a:r>
            <a:r>
              <a:rPr lang="en-US" dirty="0"/>
              <a:t> API Calls: </a:t>
            </a:r>
            <a:r>
              <a:rPr lang="en-US" dirty="0" err="1"/>
              <a:t>jupyter</a:t>
            </a:r>
            <a:r>
              <a:rPr lang="en-US" dirty="0"/>
              <a:t>-labs-</a:t>
            </a:r>
            <a:r>
              <a:rPr lang="en-US" dirty="0" err="1"/>
              <a:t>eda</a:t>
            </a:r>
            <a:r>
              <a:rPr lang="en-US" dirty="0"/>
              <a:t>-</a:t>
            </a:r>
            <a:r>
              <a:rPr lang="en-US" dirty="0" err="1"/>
              <a:t>sql-coursera_sqllite.ipynb</a:t>
            </a:r>
            <a:endParaRPr lang="en-US" dirty="0"/>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2D0ED196-C11A-1267-E9DA-4AC0E30792F0}"/>
              </a:ext>
            </a:extLst>
          </p:cNvPr>
          <p:cNvPicPr>
            <a:picLocks noChangeAspect="1"/>
          </p:cNvPicPr>
          <p:nvPr/>
        </p:nvPicPr>
        <p:blipFill>
          <a:blip r:embed="rId4"/>
          <a:stretch>
            <a:fillRect/>
          </a:stretch>
        </p:blipFill>
        <p:spPr>
          <a:xfrm>
            <a:off x="7551173" y="1719141"/>
            <a:ext cx="2967635" cy="438809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r>
              <a:rPr lang="en-US" sz="2400" dirty="0" err="1"/>
              <a:t>Github</a:t>
            </a:r>
            <a:r>
              <a:rPr lang="en-US" sz="2400" dirty="0"/>
              <a:t> API Calls: </a:t>
            </a:r>
            <a:r>
              <a:rPr lang="en-US" sz="1600" dirty="0" err="1">
                <a:hlinkClick r:id="rId3"/>
              </a:rPr>
              <a:t>DatascienceCapstoneSpaceX</a:t>
            </a:r>
            <a:r>
              <a:rPr lang="en-US" sz="1600" dirty="0">
                <a:hlinkClick r:id="rId3"/>
              </a:rPr>
              <a:t>/</a:t>
            </a:r>
            <a:r>
              <a:rPr lang="en-US" sz="1600" dirty="0" err="1">
                <a:hlinkClick r:id="rId3"/>
              </a:rPr>
              <a:t>jupyter</a:t>
            </a:r>
            <a:r>
              <a:rPr lang="en-US" sz="1600" dirty="0">
                <a:hlinkClick r:id="rId3"/>
              </a:rPr>
              <a:t>-labs-</a:t>
            </a:r>
            <a:r>
              <a:rPr lang="en-US" sz="1600" dirty="0" err="1">
                <a:hlinkClick r:id="rId3"/>
              </a:rPr>
              <a:t>eda</a:t>
            </a:r>
            <a:r>
              <a:rPr lang="en-US" sz="1600" dirty="0">
                <a:hlinkClick r:id="rId3"/>
              </a:rPr>
              <a:t>-</a:t>
            </a:r>
            <a:r>
              <a:rPr lang="en-US" sz="1600" dirty="0" err="1">
                <a:hlinkClick r:id="rId3"/>
              </a:rPr>
              <a:t>sql-coursera_sqllite.ipynb</a:t>
            </a:r>
            <a:r>
              <a:rPr lang="en-US" sz="1600" dirty="0">
                <a:hlinkClick r:id="rId3"/>
              </a:rPr>
              <a:t> at main · rlis123456/</a:t>
            </a:r>
            <a:r>
              <a:rPr lang="en-US" sz="1600" dirty="0" err="1">
                <a:hlinkClick r:id="rId3"/>
              </a:rPr>
              <a:t>DatascienceCapstoneSpaceX</a:t>
            </a:r>
            <a:r>
              <a:rPr lang="en-US" sz="1600" dirty="0">
                <a:hlinkClick r:id="rId3"/>
              </a:rPr>
              <a:t> (github.com)</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152E3EA0-5096-9E87-018D-4E86E949C0AF}"/>
              </a:ext>
            </a:extLst>
          </p:cNvPr>
          <p:cNvPicPr>
            <a:picLocks noChangeAspect="1"/>
          </p:cNvPicPr>
          <p:nvPr/>
        </p:nvPicPr>
        <p:blipFill>
          <a:blip r:embed="rId4"/>
          <a:stretch>
            <a:fillRect/>
          </a:stretch>
        </p:blipFill>
        <p:spPr>
          <a:xfrm>
            <a:off x="7066809" y="1678366"/>
            <a:ext cx="3114692" cy="390893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206</TotalTime>
  <Words>3674</Words>
  <Application>Microsoft Office PowerPoint</Application>
  <PresentationFormat>Widescreen</PresentationFormat>
  <Paragraphs>199</Paragraphs>
  <Slides>47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Arial Unicode MS</vt:lpstr>
      <vt:lpstr>Calibri</vt:lpstr>
      <vt:lpstr>Calibri Light</vt:lpstr>
      <vt:lpstr>IBM Plex Mono SemiBold</vt:lpstr>
      <vt:lpstr>IBM Plex Mono Text</vt:lpstr>
      <vt:lpstr>Mangal (Body)</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Rashmi Lis</cp:lastModifiedBy>
  <cp:revision>200</cp:revision>
  <dcterms:created xsi:type="dcterms:W3CDTF">2021-04-29T18:58:34Z</dcterms:created>
  <dcterms:modified xsi:type="dcterms:W3CDTF">2024-10-31T15:29:06Z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